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8"/>
  </p:notesMasterIdLst>
  <p:sldIdLst>
    <p:sldId id="292" r:id="rId2"/>
    <p:sldId id="314" r:id="rId3"/>
    <p:sldId id="313" r:id="rId4"/>
    <p:sldId id="293" r:id="rId5"/>
    <p:sldId id="295" r:id="rId6"/>
    <p:sldId id="297" r:id="rId7"/>
    <p:sldId id="296" r:id="rId8"/>
    <p:sldId id="298" r:id="rId9"/>
    <p:sldId id="300" r:id="rId10"/>
    <p:sldId id="301" r:id="rId11"/>
    <p:sldId id="303" r:id="rId12"/>
    <p:sldId id="304" r:id="rId13"/>
    <p:sldId id="310" r:id="rId14"/>
    <p:sldId id="311" r:id="rId15"/>
    <p:sldId id="312" r:id="rId16"/>
    <p:sldId id="291" r:id="rId17"/>
  </p:sldIdLst>
  <p:sldSz cx="12192000" cy="6858000"/>
  <p:notesSz cx="6858000" cy="9144000"/>
  <p:embeddedFontLst>
    <p:embeddedFont>
      <p:font typeface="等线" panose="02010600030101010101" pitchFamily="2" charset="-122"/>
      <p:regular r:id="rId19"/>
    </p:embeddedFont>
    <p:embeddedFont>
      <p:font typeface="微软雅黑" panose="020B0503020204020204" pitchFamily="34" charset="-122"/>
      <p:regular r:id="rId20"/>
      <p:bold r:id="rId21"/>
    </p:embeddedFont>
    <p:embeddedFont>
      <p:font typeface="Arial Black" panose="020B0A04020102020204" pitchFamily="34" charset="0"/>
      <p:bold r:id="rId22"/>
    </p:embeddedFont>
    <p:embeddedFont>
      <p:font typeface="Helvetica" panose="020B0604020202020204" pitchFamily="34" charset="0"/>
      <p:regular r:id="rId23"/>
      <p:bold r:id="rId24"/>
      <p:italic r:id="rId25"/>
      <p:boldItalic r:id="rId26"/>
    </p:embeddedFont>
  </p:embeddedFontLst>
  <p:custDataLst>
    <p:tags r:id="rId27"/>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A3E7E"/>
    <a:srgbClr val="F5C700"/>
    <a:srgbClr val="FF9409"/>
    <a:srgbClr val="1D4251"/>
    <a:srgbClr val="C7020C"/>
    <a:srgbClr val="C91324"/>
    <a:srgbClr val="162F81"/>
    <a:srgbClr val="4268A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1" autoAdjust="0"/>
    <p:restoredTop sz="94660"/>
  </p:normalViewPr>
  <p:slideViewPr>
    <p:cSldViewPr snapToGrid="0">
      <p:cViewPr varScale="1">
        <p:scale>
          <a:sx n="72" d="100"/>
          <a:sy n="72" d="100"/>
        </p:scale>
        <p:origin x="660" y="66"/>
      </p:cViewPr>
      <p:guideLst>
        <p:guide orient="horz" pos="2160"/>
        <p:guide pos="3840"/>
      </p:guideLst>
    </p:cSldViewPr>
  </p:slideViewPr>
  <p:notesTextViewPr>
    <p:cViewPr>
      <p:scale>
        <a:sx n="1" d="1"/>
        <a:sy n="1" d="1"/>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1.fntdata"/><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tags" Target="tags/tag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9A8CD44-19F2-4319-AE0B-2DCC42EEAF6F}" type="datetimeFigureOut">
              <a:rPr lang="zh-CN" altLang="en-US" smtClean="0"/>
              <a:t>2024/12/21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1F3982A-5D6B-41A8-A788-697AC8EE34BB}" type="slidenum">
              <a:rPr lang="zh-CN" altLang="en-US" smtClean="0"/>
              <a:t>‹#›</a:t>
            </a:fld>
            <a:endParaRPr lang="zh-CN" altLang="en-US"/>
          </a:p>
        </p:txBody>
      </p:sp>
    </p:spTree>
    <p:extLst>
      <p:ext uri="{BB962C8B-B14F-4D97-AF65-F5344CB8AC3E}">
        <p14:creationId xmlns:p14="http://schemas.microsoft.com/office/powerpoint/2010/main" val="9845039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1F3982A-5D6B-41A8-A788-697AC8EE34BB}" type="slidenum">
              <a:rPr lang="zh-CN" altLang="en-US" smtClean="0"/>
              <a:t>2</a:t>
            </a:fld>
            <a:endParaRPr lang="zh-CN" altLang="en-US"/>
          </a:p>
        </p:txBody>
      </p:sp>
    </p:spTree>
    <p:extLst>
      <p:ext uri="{BB962C8B-B14F-4D97-AF65-F5344CB8AC3E}">
        <p14:creationId xmlns:p14="http://schemas.microsoft.com/office/powerpoint/2010/main" val="39293469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1F3982A-5D6B-41A8-A788-697AC8EE34BB}" type="slidenum">
              <a:rPr lang="zh-CN" altLang="en-US" smtClean="0"/>
              <a:t>11</a:t>
            </a:fld>
            <a:endParaRPr lang="zh-CN" altLang="en-US"/>
          </a:p>
        </p:txBody>
      </p:sp>
    </p:spTree>
    <p:extLst>
      <p:ext uri="{BB962C8B-B14F-4D97-AF65-F5344CB8AC3E}">
        <p14:creationId xmlns:p14="http://schemas.microsoft.com/office/powerpoint/2010/main" val="41117147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1F3982A-5D6B-41A8-A788-697AC8EE34BB}" type="slidenum">
              <a:rPr lang="zh-CN" altLang="en-US" smtClean="0"/>
              <a:t>12</a:t>
            </a:fld>
            <a:endParaRPr lang="zh-CN" altLang="en-US"/>
          </a:p>
        </p:txBody>
      </p:sp>
    </p:spTree>
    <p:extLst>
      <p:ext uri="{BB962C8B-B14F-4D97-AF65-F5344CB8AC3E}">
        <p14:creationId xmlns:p14="http://schemas.microsoft.com/office/powerpoint/2010/main" val="7747282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1F3982A-5D6B-41A8-A788-697AC8EE34BB}" type="slidenum">
              <a:rPr lang="zh-CN" altLang="en-US" smtClean="0"/>
              <a:t>13</a:t>
            </a:fld>
            <a:endParaRPr lang="zh-CN" altLang="en-US"/>
          </a:p>
        </p:txBody>
      </p:sp>
    </p:spTree>
    <p:extLst>
      <p:ext uri="{BB962C8B-B14F-4D97-AF65-F5344CB8AC3E}">
        <p14:creationId xmlns:p14="http://schemas.microsoft.com/office/powerpoint/2010/main" val="12585037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1F3982A-5D6B-41A8-A788-697AC8EE34BB}" type="slidenum">
              <a:rPr lang="zh-CN" altLang="en-US" smtClean="0"/>
              <a:t>14</a:t>
            </a:fld>
            <a:endParaRPr lang="zh-CN" altLang="en-US"/>
          </a:p>
        </p:txBody>
      </p:sp>
    </p:spTree>
    <p:extLst>
      <p:ext uri="{BB962C8B-B14F-4D97-AF65-F5344CB8AC3E}">
        <p14:creationId xmlns:p14="http://schemas.microsoft.com/office/powerpoint/2010/main" val="13426566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1F3982A-5D6B-41A8-A788-697AC8EE34BB}" type="slidenum">
              <a:rPr lang="zh-CN" altLang="en-US" smtClean="0"/>
              <a:t>15</a:t>
            </a:fld>
            <a:endParaRPr lang="zh-CN" altLang="en-US"/>
          </a:p>
        </p:txBody>
      </p:sp>
    </p:spTree>
    <p:extLst>
      <p:ext uri="{BB962C8B-B14F-4D97-AF65-F5344CB8AC3E}">
        <p14:creationId xmlns:p14="http://schemas.microsoft.com/office/powerpoint/2010/main" val="31398494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1F3982A-5D6B-41A8-A788-697AC8EE34BB}" type="slidenum">
              <a:rPr lang="zh-CN" altLang="en-US" smtClean="0"/>
              <a:t>16</a:t>
            </a:fld>
            <a:endParaRPr lang="zh-CN" altLang="en-US"/>
          </a:p>
        </p:txBody>
      </p:sp>
    </p:spTree>
    <p:extLst>
      <p:ext uri="{BB962C8B-B14F-4D97-AF65-F5344CB8AC3E}">
        <p14:creationId xmlns:p14="http://schemas.microsoft.com/office/powerpoint/2010/main" val="19359913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1F3982A-5D6B-41A8-A788-697AC8EE34BB}" type="slidenum">
              <a:rPr lang="zh-CN" altLang="en-US" smtClean="0"/>
              <a:t>3</a:t>
            </a:fld>
            <a:endParaRPr lang="zh-CN" altLang="en-US"/>
          </a:p>
        </p:txBody>
      </p:sp>
    </p:spTree>
    <p:extLst>
      <p:ext uri="{BB962C8B-B14F-4D97-AF65-F5344CB8AC3E}">
        <p14:creationId xmlns:p14="http://schemas.microsoft.com/office/powerpoint/2010/main" val="2986340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1F3982A-5D6B-41A8-A788-697AC8EE34BB}" type="slidenum">
              <a:rPr lang="zh-CN" altLang="en-US" smtClean="0"/>
              <a:t>4</a:t>
            </a:fld>
            <a:endParaRPr lang="zh-CN" altLang="en-US"/>
          </a:p>
        </p:txBody>
      </p:sp>
    </p:spTree>
    <p:extLst>
      <p:ext uri="{BB962C8B-B14F-4D97-AF65-F5344CB8AC3E}">
        <p14:creationId xmlns:p14="http://schemas.microsoft.com/office/powerpoint/2010/main" val="22606112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1F3982A-5D6B-41A8-A788-697AC8EE34BB}" type="slidenum">
              <a:rPr lang="zh-CN" altLang="en-US" smtClean="0"/>
              <a:t>5</a:t>
            </a:fld>
            <a:endParaRPr lang="zh-CN" altLang="en-US"/>
          </a:p>
        </p:txBody>
      </p:sp>
    </p:spTree>
    <p:extLst>
      <p:ext uri="{BB962C8B-B14F-4D97-AF65-F5344CB8AC3E}">
        <p14:creationId xmlns:p14="http://schemas.microsoft.com/office/powerpoint/2010/main" val="12617247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1F3982A-5D6B-41A8-A788-697AC8EE34BB}" type="slidenum">
              <a:rPr lang="zh-CN" altLang="en-US" smtClean="0"/>
              <a:t>6</a:t>
            </a:fld>
            <a:endParaRPr lang="zh-CN" altLang="en-US"/>
          </a:p>
        </p:txBody>
      </p:sp>
    </p:spTree>
    <p:extLst>
      <p:ext uri="{BB962C8B-B14F-4D97-AF65-F5344CB8AC3E}">
        <p14:creationId xmlns:p14="http://schemas.microsoft.com/office/powerpoint/2010/main" val="12037667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1F3982A-5D6B-41A8-A788-697AC8EE34BB}" type="slidenum">
              <a:rPr lang="zh-CN" altLang="en-US" smtClean="0"/>
              <a:t>7</a:t>
            </a:fld>
            <a:endParaRPr lang="zh-CN" altLang="en-US"/>
          </a:p>
        </p:txBody>
      </p:sp>
    </p:spTree>
    <p:extLst>
      <p:ext uri="{BB962C8B-B14F-4D97-AF65-F5344CB8AC3E}">
        <p14:creationId xmlns:p14="http://schemas.microsoft.com/office/powerpoint/2010/main" val="16565644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1F3982A-5D6B-41A8-A788-697AC8EE34BB}" type="slidenum">
              <a:rPr lang="zh-CN" altLang="en-US" smtClean="0"/>
              <a:t>8</a:t>
            </a:fld>
            <a:endParaRPr lang="zh-CN" altLang="en-US"/>
          </a:p>
        </p:txBody>
      </p:sp>
    </p:spTree>
    <p:extLst>
      <p:ext uri="{BB962C8B-B14F-4D97-AF65-F5344CB8AC3E}">
        <p14:creationId xmlns:p14="http://schemas.microsoft.com/office/powerpoint/2010/main" val="6425513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1F3982A-5D6B-41A8-A788-697AC8EE34BB}" type="slidenum">
              <a:rPr lang="zh-CN" altLang="en-US" smtClean="0"/>
              <a:t>9</a:t>
            </a:fld>
            <a:endParaRPr lang="zh-CN" altLang="en-US"/>
          </a:p>
        </p:txBody>
      </p:sp>
    </p:spTree>
    <p:extLst>
      <p:ext uri="{BB962C8B-B14F-4D97-AF65-F5344CB8AC3E}">
        <p14:creationId xmlns:p14="http://schemas.microsoft.com/office/powerpoint/2010/main" val="37620141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1F3982A-5D6B-41A8-A788-697AC8EE34BB}" type="slidenum">
              <a:rPr lang="zh-CN" altLang="en-US" smtClean="0"/>
              <a:t>10</a:t>
            </a:fld>
            <a:endParaRPr lang="zh-CN" altLang="en-US"/>
          </a:p>
        </p:txBody>
      </p:sp>
    </p:spTree>
    <p:extLst>
      <p:ext uri="{BB962C8B-B14F-4D97-AF65-F5344CB8AC3E}">
        <p14:creationId xmlns:p14="http://schemas.microsoft.com/office/powerpoint/2010/main" val="14354325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cxnSp>
        <p:nvCxnSpPr>
          <p:cNvPr id="2" name="直接连接符 1"/>
          <p:cNvCxnSpPr/>
          <p:nvPr userDrawn="1"/>
        </p:nvCxnSpPr>
        <p:spPr>
          <a:xfrm>
            <a:off x="0" y="751840"/>
            <a:ext cx="12192000" cy="0"/>
          </a:xfrm>
          <a:prstGeom prst="line">
            <a:avLst/>
          </a:prstGeom>
          <a:ln w="12700">
            <a:solidFill>
              <a:srgbClr val="1D4251"/>
            </a:solidFill>
          </a:ln>
        </p:spPr>
        <p:style>
          <a:lnRef idx="1">
            <a:schemeClr val="accent1"/>
          </a:lnRef>
          <a:fillRef idx="0">
            <a:schemeClr val="accent1"/>
          </a:fillRef>
          <a:effectRef idx="0">
            <a:schemeClr val="accent1"/>
          </a:effectRef>
          <a:fontRef idx="minor">
            <a:schemeClr val="tx1"/>
          </a:fontRef>
        </p:style>
      </p:cxnSp>
      <p:sp>
        <p:nvSpPr>
          <p:cNvPr id="3" name="TextBox 24"/>
          <p:cNvSpPr txBox="1">
            <a:spLocks/>
          </p:cNvSpPr>
          <p:nvPr userDrawn="1"/>
        </p:nvSpPr>
        <p:spPr bwMode="auto">
          <a:xfrm>
            <a:off x="1880591" y="280125"/>
            <a:ext cx="1392235" cy="283031"/>
          </a:xfrm>
          <a:prstGeom prst="rect">
            <a:avLst/>
          </a:prstGeom>
          <a:noFill/>
          <a:ln w="9525">
            <a:noFill/>
            <a:miter lim="800000"/>
            <a:headEnd/>
            <a:tailEnd/>
          </a:ln>
        </p:spPr>
        <p:txBody>
          <a:bodyPr wrap="none" lIns="0" tIns="0" rIns="0" bIns="0" anchor="ctr" anchorCtr="1">
            <a:noAutofit/>
            <a:scene3d>
              <a:camera prst="orthographicFront"/>
              <a:lightRig rig="threePt" dir="t"/>
            </a:scene3d>
            <a:sp3d>
              <a:bevelT w="0" h="0"/>
            </a:sp3d>
          </a:bodyPr>
          <a:lstStyle/>
          <a:p>
            <a:pPr marL="0" lvl="1" algn="ctr"/>
            <a:r>
              <a:rPr lang="en-US" altLang="zh-CN" sz="3200" b="1" dirty="0">
                <a:solidFill>
                  <a:srgbClr val="1D4251"/>
                </a:solidFill>
                <a:latin typeface="方正综艺简体" panose="02010601030101010101" pitchFamily="2" charset="-122"/>
                <a:ea typeface="方正综艺简体" panose="02010601030101010101" pitchFamily="2" charset="-122"/>
              </a:rPr>
              <a:t>ADD YOUR TITLE</a:t>
            </a:r>
            <a:endParaRPr lang="zh-CN" altLang="en-US" sz="3200" b="1" dirty="0">
              <a:solidFill>
                <a:srgbClr val="1D4251"/>
              </a:solidFill>
              <a:latin typeface="方正综艺简体" panose="02010601030101010101" pitchFamily="2" charset="-122"/>
              <a:ea typeface="方正综艺简体" panose="02010601030101010101" pitchFamily="2" charset="-122"/>
            </a:endParaRPr>
          </a:p>
        </p:txBody>
      </p:sp>
      <p:sp>
        <p:nvSpPr>
          <p:cNvPr id="4" name="箭头: V 形 7"/>
          <p:cNvSpPr/>
          <p:nvPr userDrawn="1"/>
        </p:nvSpPr>
        <p:spPr>
          <a:xfrm>
            <a:off x="231580" y="208641"/>
            <a:ext cx="425996" cy="425996"/>
          </a:xfrm>
          <a:prstGeom prst="chevron">
            <a:avLst/>
          </a:prstGeom>
          <a:solidFill>
            <a:srgbClr val="1D42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schemeClr val="tx1"/>
              </a:solidFill>
            </a:endParaRPr>
          </a:p>
        </p:txBody>
      </p:sp>
    </p:spTree>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4" presetClass="entr" presetSubtype="10" fill="hold" grpId="0" nodeType="withEffect">
                                  <p:stCondLst>
                                    <p:cond delay="750"/>
                                  </p:stCondLst>
                                  <p:childTnLst>
                                    <p:set>
                                      <p:cBhvr>
                                        <p:cTn id="12" dur="1" fill="hold">
                                          <p:stCondLst>
                                            <p:cond delay="0"/>
                                          </p:stCondLst>
                                        </p:cTn>
                                        <p:tgtEl>
                                          <p:spTgt spid="4"/>
                                        </p:tgtEl>
                                        <p:attrNameLst>
                                          <p:attrName>style.visibility</p:attrName>
                                        </p:attrNameLst>
                                      </p:cBhvr>
                                      <p:to>
                                        <p:strVal val="visible"/>
                                      </p:to>
                                    </p:set>
                                    <p:animEffect transition="in" filter="randombar(horizontal)">
                                      <p:cBhvr>
                                        <p:cTn id="1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animBg="1"/>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1_标题幻灯片">
    <p:spTree>
      <p:nvGrpSpPr>
        <p:cNvPr id="1" name=""/>
        <p:cNvGrpSpPr/>
        <p:nvPr/>
      </p:nvGrpSpPr>
      <p:grpSpPr>
        <a:xfrm>
          <a:off x="0" y="0"/>
          <a:ext cx="0" cy="0"/>
          <a:chOff x="0" y="0"/>
          <a:chExt cx="0" cy="0"/>
        </a:xfrm>
      </p:grpSpPr>
      <p:pic>
        <p:nvPicPr>
          <p:cNvPr id="2" name="图片 1"/>
          <p:cNvPicPr>
            <a:picLocks noChangeAspect="1"/>
          </p:cNvPicPr>
          <p:nvPr userDrawn="1"/>
        </p:nvPicPr>
        <p:blipFill rotWithShape="1">
          <a:blip r:embed="rId2" cstate="print">
            <a:extLst>
              <a:ext uri="{28A0092B-C50C-407E-A947-70E740481C1C}">
                <a14:useLocalDpi xmlns:a14="http://schemas.microsoft.com/office/drawing/2010/main" val="0"/>
              </a:ext>
            </a:extLst>
          </a:blip>
          <a:srcRect t="14797" b="-1"/>
          <a:stretch/>
        </p:blipFill>
        <p:spPr>
          <a:xfrm>
            <a:off x="-1" y="-88899"/>
            <a:ext cx="12230101" cy="6946900"/>
          </a:xfrm>
          <a:prstGeom prst="rect">
            <a:avLst/>
          </a:prstGeom>
        </p:spPr>
      </p:pic>
      <p:sp>
        <p:nvSpPr>
          <p:cNvPr id="4" name="矩形 3"/>
          <p:cNvSpPr/>
          <p:nvPr userDrawn="1"/>
        </p:nvSpPr>
        <p:spPr>
          <a:xfrm>
            <a:off x="-1" y="-88899"/>
            <a:ext cx="12230101" cy="6946899"/>
          </a:xfrm>
          <a:prstGeom prst="rect">
            <a:avLst/>
          </a:prstGeom>
          <a:solidFill>
            <a:schemeClr val="tx1">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268490163"/>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2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141426274"/>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F7DADB-80FC-CCC4-8A65-E3901B1399D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65D36E6-B6A5-D7BF-31E3-BA4CA2953FE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99DAC75-059A-AB73-39E1-E34499D9E52E}"/>
              </a:ext>
            </a:extLst>
          </p:cNvPr>
          <p:cNvSpPr>
            <a:spLocks noGrp="1"/>
          </p:cNvSpPr>
          <p:nvPr>
            <p:ph type="dt" sz="half" idx="10"/>
          </p:nvPr>
        </p:nvSpPr>
        <p:spPr/>
        <p:txBody>
          <a:bodyPr/>
          <a:lstStyle/>
          <a:p>
            <a:fld id="{46E066EE-6553-4BC5-BC5E-2F10FC5EBBE8}" type="datetimeFigureOut">
              <a:rPr lang="en-US" smtClean="0"/>
              <a:t>21/12/2024</a:t>
            </a:fld>
            <a:endParaRPr lang="en-US"/>
          </a:p>
        </p:txBody>
      </p:sp>
      <p:sp>
        <p:nvSpPr>
          <p:cNvPr id="5" name="Footer Placeholder 4">
            <a:extLst>
              <a:ext uri="{FF2B5EF4-FFF2-40B4-BE49-F238E27FC236}">
                <a16:creationId xmlns:a16="http://schemas.microsoft.com/office/drawing/2014/main" id="{0D0E704D-644E-57D3-0EF5-B4C95D818C3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D504A1-595A-4D35-F116-E8DEDBE39791}"/>
              </a:ext>
            </a:extLst>
          </p:cNvPr>
          <p:cNvSpPr>
            <a:spLocks noGrp="1"/>
          </p:cNvSpPr>
          <p:nvPr>
            <p:ph type="sldNum" sz="quarter" idx="12"/>
          </p:nvPr>
        </p:nvSpPr>
        <p:spPr/>
        <p:txBody>
          <a:bodyPr/>
          <a:lstStyle/>
          <a:p>
            <a:fld id="{0A8FDF11-4AC1-410A-A118-2922D5FC7613}" type="slidenum">
              <a:rPr lang="en-US" smtClean="0"/>
              <a:t>‹#›</a:t>
            </a:fld>
            <a:endParaRPr lang="en-US"/>
          </a:p>
        </p:txBody>
      </p:sp>
    </p:spTree>
    <p:extLst>
      <p:ext uri="{BB962C8B-B14F-4D97-AF65-F5344CB8AC3E}">
        <p14:creationId xmlns:p14="http://schemas.microsoft.com/office/powerpoint/2010/main" val="2472533361"/>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文本框 6"/>
          <p:cNvSpPr txBox="1"/>
          <p:nvPr userDrawn="1"/>
        </p:nvSpPr>
        <p:spPr>
          <a:xfrm>
            <a:off x="4318000" y="2971799"/>
            <a:ext cx="3556000" cy="230704"/>
          </a:xfrm>
          <a:prstGeom prst="rect">
            <a:avLst/>
          </a:prstGeom>
          <a:noFill/>
        </p:spPr>
        <p:txBody>
          <a:bodyPr wrap="square" rtlCol="0">
            <a:spAutoFit/>
          </a:bodyPr>
          <a:lstStyle/>
          <a:p>
            <a:r>
              <a:rPr lang="zh-CN" altLang="en-US" sz="300" dirty="0">
                <a:solidFill>
                  <a:schemeClr val="bg1"/>
                </a:solidFill>
                <a:latin typeface="微软雅黑" panose="020B0503020204020204" pitchFamily="34" charset="-122"/>
                <a:ea typeface="微软雅黑" panose="020B0503020204020204" pitchFamily="34" charset="-122"/>
                <a:sym typeface="+mn-ea"/>
              </a:rPr>
              <a:t>感谢您下载包图网平台上提供的</a:t>
            </a:r>
            <a:r>
              <a:rPr lang="en-US" altLang="zh-CN" sz="300" dirty="0">
                <a:solidFill>
                  <a:schemeClr val="bg1"/>
                </a:solidFill>
                <a:latin typeface="微软雅黑" panose="020B0503020204020204" pitchFamily="34" charset="-122"/>
                <a:ea typeface="微软雅黑" panose="020B0503020204020204" pitchFamily="34" charset="-122"/>
                <a:sym typeface="+mn-ea"/>
              </a:rPr>
              <a:t>PPT</a:t>
            </a:r>
            <a:r>
              <a:rPr lang="zh-CN" altLang="en-US" sz="300" dirty="0">
                <a:solidFill>
                  <a:schemeClr val="bg1"/>
                </a:solidFill>
                <a:latin typeface="微软雅黑" panose="020B0503020204020204" pitchFamily="34" charset="-122"/>
                <a:ea typeface="微软雅黑" panose="020B0503020204020204" pitchFamily="34" charset="-122"/>
                <a:sym typeface="+mn-ea"/>
              </a:rPr>
              <a:t>作品，为了您和包图网以及原创作者的利益，请勿复制、传播、销售，否则将承担法律责任！包图网将对作品进行维权，按照传播下载次数进行十倍的索取赔偿！</a:t>
            </a:r>
          </a:p>
          <a:p>
            <a:r>
              <a:rPr lang="en-US" altLang="zh-CN" sz="599" dirty="0">
                <a:solidFill>
                  <a:schemeClr val="bg1"/>
                </a:solidFill>
                <a:latin typeface="微软雅黑" panose="020B0503020204020204" pitchFamily="34" charset="-122"/>
                <a:ea typeface="微软雅黑" panose="020B0503020204020204" pitchFamily="34" charset="-122"/>
                <a:sym typeface="+mn-ea"/>
              </a:rPr>
              <a:t>ibaotu.com</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txStyles>
    <p:titleStyle>
      <a:lvl1pPr algn="l" defTabSz="914380" rtl="0" eaLnBrk="1" latinLnBrk="0" hangingPunct="1">
        <a:lnSpc>
          <a:spcPct val="90000"/>
        </a:lnSpc>
        <a:spcBef>
          <a:spcPct val="0"/>
        </a:spcBef>
        <a:buNone/>
        <a:defRPr sz="4401" kern="1200">
          <a:solidFill>
            <a:schemeClr val="tx1"/>
          </a:solidFill>
          <a:latin typeface="+mj-lt"/>
          <a:ea typeface="+mj-ea"/>
          <a:cs typeface="+mj-cs"/>
        </a:defRPr>
      </a:lvl1pPr>
    </p:titleStyle>
    <p:bodyStyle>
      <a:lvl1pPr marL="228595" indent="-228595" algn="l" defTabSz="914380" rtl="0" eaLnBrk="1" latinLnBrk="0" hangingPunct="1">
        <a:lnSpc>
          <a:spcPct val="90000"/>
        </a:lnSpc>
        <a:spcBef>
          <a:spcPts val="999"/>
        </a:spcBef>
        <a:buFont typeface="Arial" panose="020B0604020202020204" pitchFamily="34" charset="0"/>
        <a:buChar char="•"/>
        <a:defRPr sz="2800" kern="1200">
          <a:solidFill>
            <a:schemeClr val="tx1"/>
          </a:solidFill>
          <a:latin typeface="+mn-lt"/>
          <a:ea typeface="+mn-ea"/>
          <a:cs typeface="+mn-cs"/>
        </a:defRPr>
      </a:lvl1pPr>
      <a:lvl2pPr marL="685785" indent="-228595" algn="l" defTabSz="91438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4" indent="-228595" algn="l" defTabSz="91438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4" indent="-228595" algn="l" defTabSz="91438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56" indent="-228595" algn="l" defTabSz="91438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44" indent="-228595" algn="l" defTabSz="91438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34" indent="-228595" algn="l" defTabSz="91438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25" indent="-228595" algn="l" defTabSz="91438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15" indent="-228595" algn="l" defTabSz="91438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80" rtl="0" eaLnBrk="1" latinLnBrk="0" hangingPunct="1">
        <a:defRPr sz="1800" kern="1200">
          <a:solidFill>
            <a:schemeClr val="tx1"/>
          </a:solidFill>
          <a:latin typeface="+mn-lt"/>
          <a:ea typeface="+mn-ea"/>
          <a:cs typeface="+mn-cs"/>
        </a:defRPr>
      </a:lvl1pPr>
      <a:lvl2pPr marL="457190" algn="l" defTabSz="914380" rtl="0" eaLnBrk="1" latinLnBrk="0" hangingPunct="1">
        <a:defRPr sz="1800" kern="1200">
          <a:solidFill>
            <a:schemeClr val="tx1"/>
          </a:solidFill>
          <a:latin typeface="+mn-lt"/>
          <a:ea typeface="+mn-ea"/>
          <a:cs typeface="+mn-cs"/>
        </a:defRPr>
      </a:lvl2pPr>
      <a:lvl3pPr marL="914380" algn="l" defTabSz="914380" rtl="0" eaLnBrk="1" latinLnBrk="0" hangingPunct="1">
        <a:defRPr sz="1800" kern="1200">
          <a:solidFill>
            <a:schemeClr val="tx1"/>
          </a:solidFill>
          <a:latin typeface="+mn-lt"/>
          <a:ea typeface="+mn-ea"/>
          <a:cs typeface="+mn-cs"/>
        </a:defRPr>
      </a:lvl3pPr>
      <a:lvl4pPr marL="1371570" algn="l" defTabSz="914380" rtl="0" eaLnBrk="1" latinLnBrk="0" hangingPunct="1">
        <a:defRPr sz="1800" kern="1200">
          <a:solidFill>
            <a:schemeClr val="tx1"/>
          </a:solidFill>
          <a:latin typeface="+mn-lt"/>
          <a:ea typeface="+mn-ea"/>
          <a:cs typeface="+mn-cs"/>
        </a:defRPr>
      </a:lvl4pPr>
      <a:lvl5pPr marL="1828759" algn="l" defTabSz="914380" rtl="0" eaLnBrk="1" latinLnBrk="0" hangingPunct="1">
        <a:defRPr sz="1800" kern="1200">
          <a:solidFill>
            <a:schemeClr val="tx1"/>
          </a:solidFill>
          <a:latin typeface="+mn-lt"/>
          <a:ea typeface="+mn-ea"/>
          <a:cs typeface="+mn-cs"/>
        </a:defRPr>
      </a:lvl5pPr>
      <a:lvl6pPr marL="2285949" algn="l" defTabSz="914380" rtl="0" eaLnBrk="1" latinLnBrk="0" hangingPunct="1">
        <a:defRPr sz="1800" kern="1200">
          <a:solidFill>
            <a:schemeClr val="tx1"/>
          </a:solidFill>
          <a:latin typeface="+mn-lt"/>
          <a:ea typeface="+mn-ea"/>
          <a:cs typeface="+mn-cs"/>
        </a:defRPr>
      </a:lvl6pPr>
      <a:lvl7pPr marL="2743139" algn="l" defTabSz="914380" rtl="0" eaLnBrk="1" latinLnBrk="0" hangingPunct="1">
        <a:defRPr sz="1800" kern="1200">
          <a:solidFill>
            <a:schemeClr val="tx1"/>
          </a:solidFill>
          <a:latin typeface="+mn-lt"/>
          <a:ea typeface="+mn-ea"/>
          <a:cs typeface="+mn-cs"/>
        </a:defRPr>
      </a:lvl7pPr>
      <a:lvl8pPr marL="3200330" algn="l" defTabSz="914380" rtl="0" eaLnBrk="1" latinLnBrk="0" hangingPunct="1">
        <a:defRPr sz="1800" kern="1200">
          <a:solidFill>
            <a:schemeClr val="tx1"/>
          </a:solidFill>
          <a:latin typeface="+mn-lt"/>
          <a:ea typeface="+mn-ea"/>
          <a:cs typeface="+mn-cs"/>
        </a:defRPr>
      </a:lvl8pPr>
      <a:lvl9pPr marL="3657518" algn="l" defTabSz="91438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microsoft.com/office/2007/relationships/hdphoto" Target="../media/hdphoto1.wdp"/><Relationship Id="rId7" Type="http://schemas.openxmlformats.org/officeDocument/2006/relationships/image" Target="../media/image5.jpeg"/><Relationship Id="rId2" Type="http://schemas.openxmlformats.org/officeDocument/2006/relationships/image" Target="../media/image2.png"/><Relationship Id="rId1" Type="http://schemas.openxmlformats.org/officeDocument/2006/relationships/slideLayout" Target="../slideLayouts/slideLayout4.xml"/><Relationship Id="rId6" Type="http://schemas.openxmlformats.org/officeDocument/2006/relationships/image" Target="../media/image4.png"/><Relationship Id="rId5" Type="http://schemas.microsoft.com/office/2007/relationships/hdphoto" Target="../media/hdphoto2.wdp"/><Relationship Id="rId10" Type="http://schemas.openxmlformats.org/officeDocument/2006/relationships/image" Target="../media/image8.png"/><Relationship Id="rId4" Type="http://schemas.openxmlformats.org/officeDocument/2006/relationships/image" Target="../media/image3.png"/><Relationship Id="rId9" Type="http://schemas.openxmlformats.org/officeDocument/2006/relationships/image" Target="../media/image7.jpeg"/></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9.png"/><Relationship Id="rId7"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 Id="rId9" Type="http://schemas.openxmlformats.org/officeDocument/2006/relationships/image" Target="../media/image29.png"/></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33.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3.xml"/><Relationship Id="rId5" Type="http://schemas.openxmlformats.org/officeDocument/2006/relationships/image" Target="../media/image35.png"/><Relationship Id="rId4" Type="http://schemas.openxmlformats.org/officeDocument/2006/relationships/image" Target="../media/image34.png"/></Relationships>
</file>

<file path=ppt/slides/_rels/slide1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5.xml"/><Relationship Id="rId1" Type="http://schemas.openxmlformats.org/officeDocument/2006/relationships/slideLayout" Target="../slideLayouts/slideLayout3.xml"/><Relationship Id="rId5" Type="http://schemas.openxmlformats.org/officeDocument/2006/relationships/image" Target="../media/image38.jpeg"/><Relationship Id="rId4" Type="http://schemas.openxmlformats.org/officeDocument/2006/relationships/image" Target="../media/image37.png"/></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microsoft.com/office/2007/relationships/hdphoto" Target="../media/hdphoto3.wdp"/><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9.png"/><Relationship Id="rId7"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jpe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
            <a:extLst>
              <a:ext uri="{FF2B5EF4-FFF2-40B4-BE49-F238E27FC236}">
                <a16:creationId xmlns:a16="http://schemas.microsoft.com/office/drawing/2014/main" id="{39847CA0-3AF6-EDC5-691B-9977C0393B8E}"/>
              </a:ext>
            </a:extLst>
          </p:cNvPr>
          <p:cNvSpPr/>
          <p:nvPr/>
        </p:nvSpPr>
        <p:spPr>
          <a:xfrm>
            <a:off x="0" y="1401154"/>
            <a:ext cx="12193201" cy="3199733"/>
          </a:xfrm>
          <a:prstGeom prst="rect">
            <a:avLst/>
          </a:prstGeom>
          <a:solidFill>
            <a:srgbClr val="1D42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85">
              <a:cs typeface="+mn-ea"/>
              <a:sym typeface="+mn-lt"/>
            </a:endParaRPr>
          </a:p>
        </p:txBody>
      </p:sp>
      <p:sp>
        <p:nvSpPr>
          <p:cNvPr id="2" name="Title 1">
            <a:extLst>
              <a:ext uri="{FF2B5EF4-FFF2-40B4-BE49-F238E27FC236}">
                <a16:creationId xmlns:a16="http://schemas.microsoft.com/office/drawing/2014/main" id="{AE26627E-F6D2-BD30-09BD-0C5DC3D82D09}"/>
              </a:ext>
            </a:extLst>
          </p:cNvPr>
          <p:cNvSpPr>
            <a:spLocks noGrp="1"/>
          </p:cNvSpPr>
          <p:nvPr>
            <p:ph type="ctrTitle"/>
          </p:nvPr>
        </p:nvSpPr>
        <p:spPr>
          <a:xfrm>
            <a:off x="446598" y="1918272"/>
            <a:ext cx="11298803" cy="1291549"/>
          </a:xfrm>
        </p:spPr>
        <p:txBody>
          <a:bodyPr/>
          <a:lstStyle/>
          <a:p>
            <a:r>
              <a:rPr lang="en-US" b="1" dirty="0">
                <a:solidFill>
                  <a:schemeClr val="bg1"/>
                </a:solidFill>
                <a:effectLst>
                  <a:outerShdw blurRad="38100" dist="38100" dir="2700000" algn="tl">
                    <a:srgbClr val="000000">
                      <a:alpha val="43137"/>
                    </a:srgbClr>
                  </a:outerShdw>
                </a:effectLst>
                <a:latin typeface="Arial Black" panose="020B0A04020102020204" pitchFamily="34" charset="0"/>
              </a:rPr>
              <a:t>Project Online ticketing system</a:t>
            </a:r>
          </a:p>
        </p:txBody>
      </p:sp>
      <p:sp>
        <p:nvSpPr>
          <p:cNvPr id="3" name="Subtitle 2">
            <a:extLst>
              <a:ext uri="{FF2B5EF4-FFF2-40B4-BE49-F238E27FC236}">
                <a16:creationId xmlns:a16="http://schemas.microsoft.com/office/drawing/2014/main" id="{A9DDDA9C-C2F5-E8D9-4BA8-50BD69809A2B}"/>
              </a:ext>
            </a:extLst>
          </p:cNvPr>
          <p:cNvSpPr>
            <a:spLocks noGrp="1"/>
          </p:cNvSpPr>
          <p:nvPr>
            <p:ph type="subTitle" idx="1"/>
          </p:nvPr>
        </p:nvSpPr>
        <p:spPr>
          <a:xfrm>
            <a:off x="357810" y="3149124"/>
            <a:ext cx="11056288" cy="1166149"/>
          </a:xfrm>
        </p:spPr>
        <p:txBody>
          <a:bodyPr/>
          <a:lstStyle/>
          <a:p>
            <a:r>
              <a:rPr lang="en-US" sz="3200" b="1" dirty="0">
                <a:solidFill>
                  <a:srgbClr val="FFFF00"/>
                </a:solidFill>
                <a:effectLst>
                  <a:outerShdw blurRad="38100" dist="38100" dir="2700000" algn="tl">
                    <a:srgbClr val="000000">
                      <a:alpha val="43137"/>
                    </a:srgbClr>
                  </a:outerShdw>
                </a:effectLst>
                <a:latin typeface="VnBarmeno2" panose="00000400000000000000" pitchFamily="2" charset="0"/>
              </a:rPr>
              <a:t>Software Engineering </a:t>
            </a:r>
            <a:r>
              <a:rPr lang="en-US" sz="2800" b="1" dirty="0">
                <a:solidFill>
                  <a:srgbClr val="FFFF00"/>
                </a:solidFill>
                <a:latin typeface="Arial"/>
                <a:ea typeface="Arial"/>
                <a:cs typeface="Arial"/>
                <a:sym typeface="Arial"/>
              </a:rPr>
              <a:t>(</a:t>
            </a:r>
            <a:r>
              <a:rPr lang="en-US" sz="2800" b="1">
                <a:solidFill>
                  <a:srgbClr val="FFFF00"/>
                </a:solidFill>
                <a:latin typeface="Arial"/>
                <a:ea typeface="Arial"/>
                <a:cs typeface="Arial"/>
                <a:sym typeface="Arial"/>
              </a:rPr>
              <a:t>CMU-SE 214)</a:t>
            </a:r>
            <a:endParaRPr lang="en-US" sz="2800" b="1" dirty="0">
              <a:solidFill>
                <a:srgbClr val="FFFF00"/>
              </a:solidFill>
              <a:effectLst>
                <a:outerShdw blurRad="38100" dist="38100" dir="2700000" algn="tl">
                  <a:srgbClr val="000000">
                    <a:alpha val="43137"/>
                  </a:srgbClr>
                </a:outerShdw>
              </a:effectLst>
              <a:latin typeface="VnBarmeno2" panose="00000400000000000000" pitchFamily="2" charset="0"/>
            </a:endParaRPr>
          </a:p>
        </p:txBody>
      </p:sp>
      <p:pic>
        <p:nvPicPr>
          <p:cNvPr id="5" name="Picture 4">
            <a:extLst>
              <a:ext uri="{FF2B5EF4-FFF2-40B4-BE49-F238E27FC236}">
                <a16:creationId xmlns:a16="http://schemas.microsoft.com/office/drawing/2014/main" id="{BF182C90-CEE8-DF99-8778-8B624B81A76C}"/>
              </a:ext>
            </a:extLst>
          </p:cNvPr>
          <p:cNvPicPr>
            <a:picLocks noChangeAspect="1"/>
          </p:cNvPicPr>
          <p:nvPr/>
        </p:nvPicPr>
        <p:blipFill>
          <a:blip r:embed="rId2" cstate="print">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tretch>
            <a:fillRect/>
          </a:stretch>
        </p:blipFill>
        <p:spPr>
          <a:xfrm>
            <a:off x="9624716" y="208023"/>
            <a:ext cx="2209474" cy="705425"/>
          </a:xfrm>
          <a:prstGeom prst="rect">
            <a:avLst/>
          </a:prstGeom>
        </p:spPr>
      </p:pic>
      <p:pic>
        <p:nvPicPr>
          <p:cNvPr id="7" name="Picture 6">
            <a:extLst>
              <a:ext uri="{FF2B5EF4-FFF2-40B4-BE49-F238E27FC236}">
                <a16:creationId xmlns:a16="http://schemas.microsoft.com/office/drawing/2014/main" id="{3E011B68-11CB-331E-AF90-5257CA332A6D}"/>
              </a:ext>
            </a:extLst>
          </p:cNvPr>
          <p:cNvPicPr>
            <a:picLocks noChangeAspect="1"/>
          </p:cNvPicPr>
          <p:nvPr/>
        </p:nvPicPr>
        <p:blipFill>
          <a:blip r:embed="rId4" cstate="print">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357810" y="208023"/>
            <a:ext cx="2389842" cy="705425"/>
          </a:xfrm>
          <a:prstGeom prst="rect">
            <a:avLst/>
          </a:prstGeom>
        </p:spPr>
      </p:pic>
      <p:grpSp>
        <p:nvGrpSpPr>
          <p:cNvPr id="10" name="Group 9">
            <a:extLst>
              <a:ext uri="{FF2B5EF4-FFF2-40B4-BE49-F238E27FC236}">
                <a16:creationId xmlns:a16="http://schemas.microsoft.com/office/drawing/2014/main" id="{52C591F7-BCC5-F97A-A424-723186BB16E2}"/>
              </a:ext>
            </a:extLst>
          </p:cNvPr>
          <p:cNvGrpSpPr/>
          <p:nvPr/>
        </p:nvGrpSpPr>
        <p:grpSpPr>
          <a:xfrm>
            <a:off x="970170" y="4857836"/>
            <a:ext cx="10050448" cy="705425"/>
            <a:chOff x="761634" y="6188101"/>
            <a:chExt cx="8863082" cy="589091"/>
          </a:xfrm>
        </p:grpSpPr>
        <p:pic>
          <p:nvPicPr>
            <p:cNvPr id="1026" name="Picture 2" descr="Đại học Duy Tân vào Top 145  trường đại học tốt nhất châu Á">
              <a:extLst>
                <a:ext uri="{FF2B5EF4-FFF2-40B4-BE49-F238E27FC236}">
                  <a16:creationId xmlns:a16="http://schemas.microsoft.com/office/drawing/2014/main" id="{5E0DB42A-6276-D65F-C168-8B687C8AC64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47652" y="6220945"/>
              <a:ext cx="1434734" cy="55624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BET Accreditation &amp; Assessment Essentials | ABET">
              <a:extLst>
                <a:ext uri="{FF2B5EF4-FFF2-40B4-BE49-F238E27FC236}">
                  <a16:creationId xmlns:a16="http://schemas.microsoft.com/office/drawing/2014/main" id="{85887D67-6907-DBAB-70F9-7A154317EE20}"/>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040724" y="6188101"/>
              <a:ext cx="583992" cy="58399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Top 500 Đại học Tốt nhất Thế giới theo Bảng xếp hạng Times Higher Education (THE) năm 2023">
              <a:extLst>
                <a:ext uri="{FF2B5EF4-FFF2-40B4-BE49-F238E27FC236}">
                  <a16:creationId xmlns:a16="http://schemas.microsoft.com/office/drawing/2014/main" id="{C0A15612-E573-02BB-9BAD-6FA055338BE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61634" y="6220944"/>
              <a:ext cx="1434736" cy="55624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ĐH Duy Tân trong Top 801-1.000 trường Tốt nhất thế giới 2023 theo xếp hạng của QS World University Rankings">
              <a:extLst>
                <a:ext uri="{FF2B5EF4-FFF2-40B4-BE49-F238E27FC236}">
                  <a16:creationId xmlns:a16="http://schemas.microsoft.com/office/drawing/2014/main" id="{0E69140F-7C6E-5337-5D3E-CBA574BC710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872701" y="6220944"/>
              <a:ext cx="1434737" cy="556248"/>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ĐH Duy Tân trong Top 251-300 thế giới về lĩnh vực Công nghệ Thông tin theo xếp hạng Times Higher Education (THE)">
              <a:extLst>
                <a:ext uri="{FF2B5EF4-FFF2-40B4-BE49-F238E27FC236}">
                  <a16:creationId xmlns:a16="http://schemas.microsoft.com/office/drawing/2014/main" id="{27767345-A9C6-FDB0-AD2A-D7C05624E4B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997752" y="6215845"/>
              <a:ext cx="1434737" cy="556248"/>
            </a:xfrm>
            <a:prstGeom prst="rect">
              <a:avLst/>
            </a:prstGeom>
            <a:noFill/>
            <a:extLst>
              <a:ext uri="{909E8E84-426E-40DD-AFC4-6F175D3DCCD1}">
                <a14:hiddenFill xmlns:a14="http://schemas.microsoft.com/office/drawing/2010/main">
                  <a:solidFill>
                    <a:srgbClr val="FFFFFF"/>
                  </a:solidFill>
                </a14:hiddenFill>
              </a:ext>
            </a:extLst>
          </p:spPr>
        </p:pic>
      </p:grpSp>
      <p:sp>
        <p:nvSpPr>
          <p:cNvPr id="12" name="TextBox 11">
            <a:extLst>
              <a:ext uri="{FF2B5EF4-FFF2-40B4-BE49-F238E27FC236}">
                <a16:creationId xmlns:a16="http://schemas.microsoft.com/office/drawing/2014/main" id="{6D6D1A19-AF5F-FD4C-80DB-EB06415F1D75}"/>
              </a:ext>
            </a:extLst>
          </p:cNvPr>
          <p:cNvSpPr txBox="1"/>
          <p:nvPr/>
        </p:nvSpPr>
        <p:spPr>
          <a:xfrm>
            <a:off x="4637399" y="3870680"/>
            <a:ext cx="2621533" cy="369332"/>
          </a:xfrm>
          <a:prstGeom prst="rect">
            <a:avLst/>
          </a:prstGeom>
          <a:noFill/>
        </p:spPr>
        <p:txBody>
          <a:bodyPr wrap="square" rtlCol="0">
            <a:spAutoFit/>
          </a:bodyPr>
          <a:lstStyle/>
          <a:p>
            <a:r>
              <a:rPr lang="en-US" b="1" dirty="0">
                <a:solidFill>
                  <a:schemeClr val="bg1"/>
                </a:solidFill>
              </a:rPr>
              <a:t>DaNang,12/11/2024</a:t>
            </a:r>
          </a:p>
        </p:txBody>
      </p:sp>
      <p:sp>
        <p:nvSpPr>
          <p:cNvPr id="13" name="Diamond 12">
            <a:extLst>
              <a:ext uri="{FF2B5EF4-FFF2-40B4-BE49-F238E27FC236}">
                <a16:creationId xmlns:a16="http://schemas.microsoft.com/office/drawing/2014/main" id="{13EAE228-176F-2F0E-6E1D-BCA97F6E31CE}"/>
              </a:ext>
            </a:extLst>
          </p:cNvPr>
          <p:cNvSpPr/>
          <p:nvPr/>
        </p:nvSpPr>
        <p:spPr>
          <a:xfrm>
            <a:off x="11502886" y="6392848"/>
            <a:ext cx="662229" cy="373711"/>
          </a:xfrm>
          <a:prstGeom prst="diamond">
            <a:avLst/>
          </a:prstGeom>
          <a:solidFill>
            <a:srgbClr val="00206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Diamond 13">
            <a:extLst>
              <a:ext uri="{FF2B5EF4-FFF2-40B4-BE49-F238E27FC236}">
                <a16:creationId xmlns:a16="http://schemas.microsoft.com/office/drawing/2014/main" id="{EBAD29B1-3C43-CA34-0013-A0F4DE851354}"/>
              </a:ext>
            </a:extLst>
          </p:cNvPr>
          <p:cNvSpPr/>
          <p:nvPr/>
        </p:nvSpPr>
        <p:spPr>
          <a:xfrm>
            <a:off x="11212395" y="6392849"/>
            <a:ext cx="662229" cy="373711"/>
          </a:xfrm>
          <a:prstGeom prst="diamond">
            <a:avLst/>
          </a:prstGeom>
          <a:solidFill>
            <a:srgbClr val="FFC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Diamond 14">
            <a:extLst>
              <a:ext uri="{FF2B5EF4-FFF2-40B4-BE49-F238E27FC236}">
                <a16:creationId xmlns:a16="http://schemas.microsoft.com/office/drawing/2014/main" id="{0E830D1A-BDDC-8186-4D10-536E8EB1AAB1}"/>
              </a:ext>
            </a:extLst>
          </p:cNvPr>
          <p:cNvSpPr/>
          <p:nvPr/>
        </p:nvSpPr>
        <p:spPr>
          <a:xfrm>
            <a:off x="10921904" y="6392848"/>
            <a:ext cx="662229" cy="373711"/>
          </a:xfrm>
          <a:prstGeom prst="diamond">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Diamond 18">
            <a:extLst>
              <a:ext uri="{FF2B5EF4-FFF2-40B4-BE49-F238E27FC236}">
                <a16:creationId xmlns:a16="http://schemas.microsoft.com/office/drawing/2014/main" id="{E0BB8142-98B7-130D-88EC-526C83F32895}"/>
              </a:ext>
            </a:extLst>
          </p:cNvPr>
          <p:cNvSpPr/>
          <p:nvPr/>
        </p:nvSpPr>
        <p:spPr>
          <a:xfrm>
            <a:off x="5664279" y="6484289"/>
            <a:ext cx="662229" cy="373711"/>
          </a:xfrm>
          <a:prstGeom prst="diamond">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Diamond 21">
            <a:extLst>
              <a:ext uri="{FF2B5EF4-FFF2-40B4-BE49-F238E27FC236}">
                <a16:creationId xmlns:a16="http://schemas.microsoft.com/office/drawing/2014/main" id="{31B40205-B64A-A3BD-2A47-3D7AF6679040}"/>
              </a:ext>
            </a:extLst>
          </p:cNvPr>
          <p:cNvSpPr/>
          <p:nvPr/>
        </p:nvSpPr>
        <p:spPr>
          <a:xfrm>
            <a:off x="578019" y="6463121"/>
            <a:ext cx="662229" cy="373711"/>
          </a:xfrm>
          <a:prstGeom prst="diamond">
            <a:avLst/>
          </a:prstGeom>
          <a:solidFill>
            <a:srgbClr val="00206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Diamond 22">
            <a:extLst>
              <a:ext uri="{FF2B5EF4-FFF2-40B4-BE49-F238E27FC236}">
                <a16:creationId xmlns:a16="http://schemas.microsoft.com/office/drawing/2014/main" id="{CA6DA55A-0471-C6EE-1015-24BBE720E28A}"/>
              </a:ext>
            </a:extLst>
          </p:cNvPr>
          <p:cNvSpPr/>
          <p:nvPr/>
        </p:nvSpPr>
        <p:spPr>
          <a:xfrm>
            <a:off x="287528" y="6463122"/>
            <a:ext cx="662229" cy="373711"/>
          </a:xfrm>
          <a:prstGeom prst="diamond">
            <a:avLst/>
          </a:prstGeom>
          <a:solidFill>
            <a:srgbClr val="FFC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Diamond 23">
            <a:extLst>
              <a:ext uri="{FF2B5EF4-FFF2-40B4-BE49-F238E27FC236}">
                <a16:creationId xmlns:a16="http://schemas.microsoft.com/office/drawing/2014/main" id="{22BEED0F-3B3A-6C8F-683B-1CC2FC7615C9}"/>
              </a:ext>
            </a:extLst>
          </p:cNvPr>
          <p:cNvSpPr/>
          <p:nvPr/>
        </p:nvSpPr>
        <p:spPr>
          <a:xfrm>
            <a:off x="-2963" y="6463121"/>
            <a:ext cx="662229" cy="373711"/>
          </a:xfrm>
          <a:prstGeom prst="diamond">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41532969"/>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B3D239D7-267C-DC46-6349-66D3E882694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882056" y="118444"/>
            <a:ext cx="2106744" cy="672626"/>
          </a:xfrm>
          <a:prstGeom prst="rect">
            <a:avLst/>
          </a:prstGeom>
        </p:spPr>
      </p:pic>
      <p:sp>
        <p:nvSpPr>
          <p:cNvPr id="15" name="AutoShape 2" descr="Problem solver - icon by Adiom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AutoShape 4" descr="Solution icon PNG and SVG Free Download"/>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cxnSp>
        <p:nvCxnSpPr>
          <p:cNvPr id="3" name="Straight Connector 2"/>
          <p:cNvCxnSpPr/>
          <p:nvPr/>
        </p:nvCxnSpPr>
        <p:spPr>
          <a:xfrm flipV="1">
            <a:off x="0" y="905608"/>
            <a:ext cx="12192000" cy="70338"/>
          </a:xfrm>
          <a:prstGeom prst="line">
            <a:avLst/>
          </a:prstGeom>
        </p:spPr>
        <p:style>
          <a:lnRef idx="1">
            <a:schemeClr val="accent1"/>
          </a:lnRef>
          <a:fillRef idx="0">
            <a:schemeClr val="accent1"/>
          </a:fillRef>
          <a:effectRef idx="0">
            <a:schemeClr val="accent1"/>
          </a:effectRef>
          <a:fontRef idx="minor">
            <a:schemeClr val="tx1"/>
          </a:fontRef>
        </p:style>
      </p:cxnSp>
      <p:sp>
        <p:nvSpPr>
          <p:cNvPr id="31" name="椭圆 11"/>
          <p:cNvSpPr/>
          <p:nvPr/>
        </p:nvSpPr>
        <p:spPr>
          <a:xfrm>
            <a:off x="977572" y="77608"/>
            <a:ext cx="1040398" cy="828000"/>
          </a:xfrm>
          <a:prstGeom prst="ellipse">
            <a:avLst/>
          </a:prstGeom>
          <a:solidFill>
            <a:srgbClr val="8A3E7E"/>
          </a:solidFill>
          <a:ln>
            <a:noFill/>
          </a:ln>
        </p:spPr>
        <p:txBody>
          <a:bodyPr anchor="ctr"/>
          <a:lstStyle/>
          <a:p>
            <a:pPr algn="ctr"/>
            <a:r>
              <a:rPr lang="en-US" altLang="zh-CN" sz="3200" dirty="0">
                <a:solidFill>
                  <a:schemeClr val="bg1"/>
                </a:solidFill>
                <a:cs typeface="+mn-ea"/>
                <a:sym typeface="+mn-lt"/>
              </a:rPr>
              <a:t>04</a:t>
            </a:r>
            <a:endParaRPr lang="zh-CN" altLang="en-US" sz="3200" dirty="0">
              <a:solidFill>
                <a:schemeClr val="bg1"/>
              </a:solidFill>
              <a:cs typeface="+mn-ea"/>
              <a:sym typeface="+mn-lt"/>
            </a:endParaRPr>
          </a:p>
        </p:txBody>
      </p:sp>
      <p:sp>
        <p:nvSpPr>
          <p:cNvPr id="32" name="文本框 5"/>
          <p:cNvSpPr txBox="1"/>
          <p:nvPr/>
        </p:nvSpPr>
        <p:spPr>
          <a:xfrm>
            <a:off x="2224618" y="168442"/>
            <a:ext cx="4003019" cy="646331"/>
          </a:xfrm>
          <a:prstGeom prst="rect">
            <a:avLst/>
          </a:prstGeom>
          <a:noFill/>
        </p:spPr>
        <p:txBody>
          <a:bodyPr wrap="none" rtlCol="0">
            <a:spAutoFit/>
          </a:bodyPr>
          <a:lstStyle/>
          <a:p>
            <a:r>
              <a:rPr lang="en-US" altLang="zh-CN" sz="2800" b="1" dirty="0">
                <a:solidFill>
                  <a:srgbClr val="1D4251"/>
                </a:solidFill>
                <a:cs typeface="+mn-ea"/>
                <a:sym typeface="+mn-lt"/>
              </a:rPr>
              <a:t> </a:t>
            </a:r>
            <a:r>
              <a:rPr lang="en-US" altLang="zh-CN" sz="3600" b="1" dirty="0">
                <a:solidFill>
                  <a:srgbClr val="1D4251"/>
                </a:solidFill>
                <a:cs typeface="+mn-ea"/>
                <a:sym typeface="+mn-lt"/>
              </a:rPr>
              <a:t>Database Design</a:t>
            </a:r>
            <a:endParaRPr lang="zh-CN" altLang="en-US" sz="3600" b="1" dirty="0">
              <a:solidFill>
                <a:srgbClr val="1D4251"/>
              </a:solidFill>
              <a:cs typeface="+mn-ea"/>
              <a:sym typeface="+mn-lt"/>
            </a:endParaRPr>
          </a:p>
        </p:txBody>
      </p:sp>
      <p:pic>
        <p:nvPicPr>
          <p:cNvPr id="4" name="Picture 3">
            <a:extLst>
              <a:ext uri="{FF2B5EF4-FFF2-40B4-BE49-F238E27FC236}">
                <a16:creationId xmlns:a16="http://schemas.microsoft.com/office/drawing/2014/main" id="{5A3F7567-7771-4954-C47F-500773AF19DE}"/>
              </a:ext>
            </a:extLst>
          </p:cNvPr>
          <p:cNvPicPr>
            <a:picLocks noChangeAspect="1"/>
          </p:cNvPicPr>
          <p:nvPr/>
        </p:nvPicPr>
        <p:blipFill>
          <a:blip r:embed="rId4"/>
          <a:stretch>
            <a:fillRect/>
          </a:stretch>
        </p:blipFill>
        <p:spPr>
          <a:xfrm>
            <a:off x="1401418" y="1252329"/>
            <a:ext cx="9432234" cy="5019261"/>
          </a:xfrm>
          <a:prstGeom prst="rect">
            <a:avLst/>
          </a:prstGeom>
        </p:spPr>
      </p:pic>
    </p:spTree>
    <p:extLst>
      <p:ext uri="{BB962C8B-B14F-4D97-AF65-F5344CB8AC3E}">
        <p14:creationId xmlns:p14="http://schemas.microsoft.com/office/powerpoint/2010/main" val="3013312172"/>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p:cTn id="7" dur="500" fill="hold"/>
                                        <p:tgtEl>
                                          <p:spTgt spid="31"/>
                                        </p:tgtEl>
                                        <p:attrNameLst>
                                          <p:attrName>ppt_w</p:attrName>
                                        </p:attrNameLst>
                                      </p:cBhvr>
                                      <p:tavLst>
                                        <p:tav tm="0">
                                          <p:val>
                                            <p:fltVal val="0"/>
                                          </p:val>
                                        </p:tav>
                                        <p:tav tm="100000">
                                          <p:val>
                                            <p:strVal val="#ppt_w"/>
                                          </p:val>
                                        </p:tav>
                                      </p:tavLst>
                                    </p:anim>
                                    <p:anim calcmode="lin" valueType="num">
                                      <p:cBhvr>
                                        <p:cTn id="8" dur="500" fill="hold"/>
                                        <p:tgtEl>
                                          <p:spTgt spid="31"/>
                                        </p:tgtEl>
                                        <p:attrNameLst>
                                          <p:attrName>ppt_h</p:attrName>
                                        </p:attrNameLst>
                                      </p:cBhvr>
                                      <p:tavLst>
                                        <p:tav tm="0">
                                          <p:val>
                                            <p:fltVal val="0"/>
                                          </p:val>
                                        </p:tav>
                                        <p:tav tm="100000">
                                          <p:val>
                                            <p:strVal val="#ppt_h"/>
                                          </p:val>
                                        </p:tav>
                                      </p:tavLst>
                                    </p:anim>
                                    <p:animEffect transition="in" filter="fade">
                                      <p:cBhvr>
                                        <p:cTn id="9" dur="500"/>
                                        <p:tgtEl>
                                          <p:spTgt spid="31"/>
                                        </p:tgtEl>
                                      </p:cBhvr>
                                    </p:animEffect>
                                  </p:childTnLst>
                                </p:cTn>
                              </p:par>
                            </p:childTnLst>
                          </p:cTn>
                        </p:par>
                        <p:par>
                          <p:cTn id="10" fill="hold">
                            <p:stCondLst>
                              <p:cond delay="500"/>
                            </p:stCondLst>
                            <p:childTnLst>
                              <p:par>
                                <p:cTn id="11" presetID="23" presetClass="entr" presetSubtype="16" fill="hold" nodeType="afterEffect">
                                  <p:stCondLst>
                                    <p:cond delay="0"/>
                                  </p:stCondLst>
                                  <p:iterate type="lt">
                                    <p:tmPct val="10000"/>
                                  </p:iterate>
                                  <p:childTnLst>
                                    <p:set>
                                      <p:cBhvr>
                                        <p:cTn id="12" dur="1" fill="hold">
                                          <p:stCondLst>
                                            <p:cond delay="0"/>
                                          </p:stCondLst>
                                        </p:cTn>
                                        <p:tgtEl>
                                          <p:spTgt spid="32">
                                            <p:txEl>
                                              <p:pRg st="0" end="0"/>
                                            </p:txEl>
                                          </p:spTgt>
                                        </p:tgtEl>
                                        <p:attrNameLst>
                                          <p:attrName>style.visibility</p:attrName>
                                        </p:attrNameLst>
                                      </p:cBhvr>
                                      <p:to>
                                        <p:strVal val="visible"/>
                                      </p:to>
                                    </p:set>
                                    <p:anim calcmode="lin" valueType="num">
                                      <p:cBhvr>
                                        <p:cTn id="13" dur="500" fill="hold"/>
                                        <p:tgtEl>
                                          <p:spTgt spid="32">
                                            <p:txEl>
                                              <p:pRg st="0" end="0"/>
                                            </p:txEl>
                                          </p:spTgt>
                                        </p:tgtEl>
                                        <p:attrNameLst>
                                          <p:attrName>ppt_w</p:attrName>
                                        </p:attrNameLst>
                                      </p:cBhvr>
                                      <p:tavLst>
                                        <p:tav tm="0">
                                          <p:val>
                                            <p:fltVal val="0"/>
                                          </p:val>
                                        </p:tav>
                                        <p:tav tm="100000">
                                          <p:val>
                                            <p:strVal val="#ppt_w"/>
                                          </p:val>
                                        </p:tav>
                                      </p:tavLst>
                                    </p:anim>
                                    <p:anim calcmode="lin" valueType="num">
                                      <p:cBhvr>
                                        <p:cTn id="14" dur="500" fill="hold"/>
                                        <p:tgtEl>
                                          <p:spTgt spid="32">
                                            <p:txEl>
                                              <p:pRg st="0" end="0"/>
                                            </p:txEl>
                                          </p:spTgt>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B3D239D7-267C-DC46-6349-66D3E882694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882056" y="118444"/>
            <a:ext cx="2106744" cy="672626"/>
          </a:xfrm>
          <a:prstGeom prst="rect">
            <a:avLst/>
          </a:prstGeom>
        </p:spPr>
      </p:pic>
      <p:sp>
        <p:nvSpPr>
          <p:cNvPr id="15" name="AutoShape 2" descr="Problem solver - icon by Adiom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AutoShape 4" descr="Solution icon PNG and SVG Free Download"/>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cxnSp>
        <p:nvCxnSpPr>
          <p:cNvPr id="3" name="Straight Connector 2"/>
          <p:cNvCxnSpPr/>
          <p:nvPr/>
        </p:nvCxnSpPr>
        <p:spPr>
          <a:xfrm flipV="1">
            <a:off x="0" y="905608"/>
            <a:ext cx="12192000" cy="70338"/>
          </a:xfrm>
          <a:prstGeom prst="line">
            <a:avLst/>
          </a:prstGeom>
        </p:spPr>
        <p:style>
          <a:lnRef idx="1">
            <a:schemeClr val="accent1"/>
          </a:lnRef>
          <a:fillRef idx="0">
            <a:schemeClr val="accent1"/>
          </a:fillRef>
          <a:effectRef idx="0">
            <a:schemeClr val="accent1"/>
          </a:effectRef>
          <a:fontRef idx="minor">
            <a:schemeClr val="tx1"/>
          </a:fontRef>
        </p:style>
      </p:cxnSp>
      <p:sp>
        <p:nvSpPr>
          <p:cNvPr id="9" name="文本框 2"/>
          <p:cNvSpPr txBox="1"/>
          <p:nvPr/>
        </p:nvSpPr>
        <p:spPr>
          <a:xfrm>
            <a:off x="2170370" y="140453"/>
            <a:ext cx="4787273" cy="707886"/>
          </a:xfrm>
          <a:prstGeom prst="rect">
            <a:avLst/>
          </a:prstGeom>
          <a:noFill/>
        </p:spPr>
        <p:txBody>
          <a:bodyPr wrap="none" rtlCol="0">
            <a:spAutoFit/>
          </a:bodyPr>
          <a:lstStyle/>
          <a:p>
            <a:r>
              <a:rPr lang="en-US" altLang="zh-CN" sz="4000" b="1" dirty="0">
                <a:solidFill>
                  <a:srgbClr val="F5C700"/>
                </a:solidFill>
                <a:cs typeface="+mn-ea"/>
                <a:sym typeface="+mn-lt"/>
              </a:rPr>
              <a:t>Technologies used</a:t>
            </a:r>
            <a:endParaRPr lang="zh-CN" altLang="en-US" sz="4000" b="1" dirty="0">
              <a:solidFill>
                <a:srgbClr val="F5C700"/>
              </a:solidFill>
              <a:cs typeface="+mn-ea"/>
              <a:sym typeface="+mn-lt"/>
            </a:endParaRPr>
          </a:p>
        </p:txBody>
      </p:sp>
      <p:sp>
        <p:nvSpPr>
          <p:cNvPr id="10" name="椭圆 2"/>
          <p:cNvSpPr/>
          <p:nvPr/>
        </p:nvSpPr>
        <p:spPr>
          <a:xfrm>
            <a:off x="888498" y="24659"/>
            <a:ext cx="1100547" cy="906255"/>
          </a:xfrm>
          <a:prstGeom prst="ellipse">
            <a:avLst/>
          </a:prstGeom>
          <a:solidFill>
            <a:srgbClr val="F5C7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solidFill>
                  <a:schemeClr val="bg1"/>
                </a:solidFill>
                <a:cs typeface="+mn-ea"/>
                <a:sym typeface="+mn-lt"/>
              </a:rPr>
              <a:t>05</a:t>
            </a:r>
            <a:endParaRPr lang="zh-CN" altLang="en-US" sz="3200" dirty="0">
              <a:solidFill>
                <a:schemeClr val="bg1"/>
              </a:solidFill>
              <a:cs typeface="+mn-ea"/>
              <a:sym typeface="+mn-lt"/>
            </a:endParaRPr>
          </a:p>
        </p:txBody>
      </p:sp>
      <p:cxnSp>
        <p:nvCxnSpPr>
          <p:cNvPr id="12" name="直接连接符 18"/>
          <p:cNvCxnSpPr/>
          <p:nvPr/>
        </p:nvCxnSpPr>
        <p:spPr>
          <a:xfrm>
            <a:off x="888498" y="4175228"/>
            <a:ext cx="319313"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矩形 19"/>
          <p:cNvSpPr/>
          <p:nvPr/>
        </p:nvSpPr>
        <p:spPr bwMode="auto">
          <a:xfrm>
            <a:off x="193903" y="2303445"/>
            <a:ext cx="2822331" cy="1569660"/>
          </a:xfrm>
          <a:prstGeom prst="rect">
            <a:avLst/>
          </a:prstGeom>
        </p:spPr>
        <p:txBody>
          <a:bodyPr wrap="square">
            <a:spAutoFit/>
          </a:bodyPr>
          <a:lstStyle/>
          <a:p>
            <a:pPr>
              <a:defRPr/>
            </a:pPr>
            <a:br>
              <a:rPr lang="en-US" altLang="zh-CN" sz="4800" b="1" kern="100" dirty="0">
                <a:solidFill>
                  <a:schemeClr val="bg1"/>
                </a:solidFill>
                <a:latin typeface="+mj-lt"/>
                <a:cs typeface="Times New Roman" panose="02020603050405020304" pitchFamily="18" charset="0"/>
                <a:sym typeface="+mn-lt"/>
              </a:rPr>
            </a:br>
            <a:endParaRPr lang="en-US" altLang="zh-CN" sz="4800" b="1" kern="100" dirty="0">
              <a:solidFill>
                <a:schemeClr val="bg1"/>
              </a:solidFill>
              <a:latin typeface="Times New Roman" panose="02020603050405020304" pitchFamily="18" charset="0"/>
              <a:cs typeface="Times New Roman" panose="02020603050405020304" pitchFamily="18" charset="0"/>
              <a:sym typeface="+mn-lt"/>
            </a:endParaRPr>
          </a:p>
        </p:txBody>
      </p:sp>
      <p:sp>
        <p:nvSpPr>
          <p:cNvPr id="26" name="AutoShape 59"/>
          <p:cNvSpPr>
            <a:spLocks/>
          </p:cNvSpPr>
          <p:nvPr/>
        </p:nvSpPr>
        <p:spPr bwMode="auto">
          <a:xfrm>
            <a:off x="7217961" y="2804398"/>
            <a:ext cx="591203" cy="588599"/>
          </a:xfrm>
          <a:custGeom>
            <a:avLst/>
            <a:gdLst>
              <a:gd name="T0" fmla="+- 0 10794 23"/>
              <a:gd name="T1" fmla="*/ T0 w 21543"/>
              <a:gd name="T2" fmla="*/ 10800 h 21600"/>
              <a:gd name="T3" fmla="+- 0 10794 23"/>
              <a:gd name="T4" fmla="*/ T3 w 21543"/>
              <a:gd name="T5" fmla="*/ 10800 h 21600"/>
              <a:gd name="T6" fmla="+- 0 10794 23"/>
              <a:gd name="T7" fmla="*/ T6 w 21543"/>
              <a:gd name="T8" fmla="*/ 10800 h 21600"/>
              <a:gd name="T9" fmla="+- 0 10794 23"/>
              <a:gd name="T10" fmla="*/ T9 w 21543"/>
              <a:gd name="T11" fmla="*/ 10800 h 21600"/>
            </a:gdLst>
            <a:ahLst/>
            <a:cxnLst>
              <a:cxn ang="0">
                <a:pos x="T1" y="T2"/>
              </a:cxn>
              <a:cxn ang="0">
                <a:pos x="T4" y="T5"/>
              </a:cxn>
              <a:cxn ang="0">
                <a:pos x="T7" y="T8"/>
              </a:cxn>
              <a:cxn ang="0">
                <a:pos x="T10" y="T11"/>
              </a:cxn>
            </a:cxnLst>
            <a:rect l="0" t="0" r="r" b="b"/>
            <a:pathLst>
              <a:path w="21543" h="21600">
                <a:moveTo>
                  <a:pt x="16976" y="19986"/>
                </a:moveTo>
                <a:lnTo>
                  <a:pt x="11226" y="17680"/>
                </a:lnTo>
                <a:cubicBezTo>
                  <a:pt x="11088" y="17626"/>
                  <a:pt x="10946" y="17608"/>
                  <a:pt x="10806" y="17600"/>
                </a:cubicBezTo>
                <a:lnTo>
                  <a:pt x="19660" y="3837"/>
                </a:lnTo>
                <a:cubicBezTo>
                  <a:pt x="19660" y="3837"/>
                  <a:pt x="16976" y="19986"/>
                  <a:pt x="16976" y="19986"/>
                </a:cubicBezTo>
                <a:close/>
                <a:moveTo>
                  <a:pt x="6859" y="16244"/>
                </a:moveTo>
                <a:cubicBezTo>
                  <a:pt x="6858" y="16242"/>
                  <a:pt x="6855" y="16240"/>
                  <a:pt x="6854" y="16238"/>
                </a:cubicBezTo>
                <a:lnTo>
                  <a:pt x="19606" y="2552"/>
                </a:lnTo>
                <a:lnTo>
                  <a:pt x="8735" y="19536"/>
                </a:lnTo>
                <a:cubicBezTo>
                  <a:pt x="8735" y="19536"/>
                  <a:pt x="6859" y="16244"/>
                  <a:pt x="6859" y="16244"/>
                </a:cubicBezTo>
                <a:close/>
                <a:moveTo>
                  <a:pt x="2111" y="14024"/>
                </a:moveTo>
                <a:lnTo>
                  <a:pt x="17712" y="3595"/>
                </a:lnTo>
                <a:lnTo>
                  <a:pt x="6369" y="15770"/>
                </a:lnTo>
                <a:cubicBezTo>
                  <a:pt x="6309" y="15734"/>
                  <a:pt x="6256" y="15687"/>
                  <a:pt x="6190" y="15660"/>
                </a:cubicBezTo>
                <a:cubicBezTo>
                  <a:pt x="6190" y="15660"/>
                  <a:pt x="2111" y="14024"/>
                  <a:pt x="2111" y="14024"/>
                </a:cubicBezTo>
                <a:close/>
                <a:moveTo>
                  <a:pt x="21234" y="108"/>
                </a:moveTo>
                <a:cubicBezTo>
                  <a:pt x="21123" y="35"/>
                  <a:pt x="20996" y="0"/>
                  <a:pt x="20868" y="0"/>
                </a:cubicBezTo>
                <a:cubicBezTo>
                  <a:pt x="20738" y="0"/>
                  <a:pt x="20608" y="36"/>
                  <a:pt x="20495" y="113"/>
                </a:cubicBezTo>
                <a:lnTo>
                  <a:pt x="299" y="13613"/>
                </a:lnTo>
                <a:cubicBezTo>
                  <a:pt x="91" y="13751"/>
                  <a:pt x="-23" y="13995"/>
                  <a:pt x="3" y="14244"/>
                </a:cubicBezTo>
                <a:cubicBezTo>
                  <a:pt x="28" y="14494"/>
                  <a:pt x="190" y="14708"/>
                  <a:pt x="422" y="14801"/>
                </a:cubicBezTo>
                <a:lnTo>
                  <a:pt x="5689" y="16914"/>
                </a:lnTo>
                <a:lnTo>
                  <a:pt x="8166" y="21259"/>
                </a:lnTo>
                <a:cubicBezTo>
                  <a:pt x="8284" y="21468"/>
                  <a:pt x="8505" y="21597"/>
                  <a:pt x="8743" y="21599"/>
                </a:cubicBezTo>
                <a:lnTo>
                  <a:pt x="8751" y="21599"/>
                </a:lnTo>
                <a:cubicBezTo>
                  <a:pt x="8987" y="21599"/>
                  <a:pt x="9206" y="21474"/>
                  <a:pt x="9328" y="21271"/>
                </a:cubicBezTo>
                <a:lnTo>
                  <a:pt x="10726" y="18934"/>
                </a:lnTo>
                <a:lnTo>
                  <a:pt x="17253" y="21551"/>
                </a:lnTo>
                <a:cubicBezTo>
                  <a:pt x="17332" y="21584"/>
                  <a:pt x="17418" y="21599"/>
                  <a:pt x="17502" y="21599"/>
                </a:cubicBezTo>
                <a:cubicBezTo>
                  <a:pt x="17617" y="21599"/>
                  <a:pt x="17731" y="21571"/>
                  <a:pt x="17832" y="21512"/>
                </a:cubicBezTo>
                <a:cubicBezTo>
                  <a:pt x="18010" y="21412"/>
                  <a:pt x="18133" y="21238"/>
                  <a:pt x="18167" y="21035"/>
                </a:cubicBezTo>
                <a:lnTo>
                  <a:pt x="21533" y="785"/>
                </a:lnTo>
                <a:cubicBezTo>
                  <a:pt x="21576" y="520"/>
                  <a:pt x="21459" y="254"/>
                  <a:pt x="21234" y="108"/>
                </a:cubicBezTo>
              </a:path>
            </a:pathLst>
          </a:custGeom>
          <a:solidFill>
            <a:schemeClr val="bg1"/>
          </a:solidFill>
          <a:ln>
            <a:noFill/>
          </a:ln>
          <a:effectLst/>
        </p:spPr>
        <p:txBody>
          <a:bodyPr lIns="25400" tIns="25400" rIns="25400" bIns="25400" anchor="ctr"/>
          <a:lstStyle/>
          <a:p>
            <a:pPr algn="ctr" defTabSz="304792" fontAlgn="base" hangingPunct="0">
              <a:spcBef>
                <a:spcPct val="0"/>
              </a:spcBef>
              <a:spcAft>
                <a:spcPct val="0"/>
              </a:spcAft>
              <a:defRPr/>
            </a:pPr>
            <a:endParaRPr lang="en-US" sz="2000" kern="0">
              <a:solidFill>
                <a:srgbClr val="FFFFFF"/>
              </a:solidFill>
              <a:effectLst>
                <a:outerShdw blurRad="38100" dist="38100" dir="2700000" algn="tl">
                  <a:srgbClr val="000000"/>
                </a:outerShdw>
              </a:effectLst>
              <a:cs typeface="+mn-ea"/>
              <a:sym typeface="+mn-lt"/>
            </a:endParaRPr>
          </a:p>
        </p:txBody>
      </p:sp>
      <p:grpSp>
        <p:nvGrpSpPr>
          <p:cNvPr id="27" name="Group 112"/>
          <p:cNvGrpSpPr/>
          <p:nvPr/>
        </p:nvGrpSpPr>
        <p:grpSpPr>
          <a:xfrm>
            <a:off x="10314014" y="2822204"/>
            <a:ext cx="590247" cy="552979"/>
            <a:chOff x="5368132" y="3540125"/>
            <a:chExt cx="465138" cy="435769"/>
          </a:xfrm>
          <a:solidFill>
            <a:schemeClr val="bg1"/>
          </a:solidFill>
        </p:grpSpPr>
        <p:sp>
          <p:nvSpPr>
            <p:cNvPr id="28" name="AutoShape 110"/>
            <p:cNvSpPr>
              <a:spLocks/>
            </p:cNvSpPr>
            <p:nvPr/>
          </p:nvSpPr>
          <p:spPr bwMode="auto">
            <a:xfrm>
              <a:off x="5426869" y="3598069"/>
              <a:ext cx="347663" cy="2325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699" y="20255"/>
                  </a:moveTo>
                  <a:lnTo>
                    <a:pt x="899" y="20255"/>
                  </a:lnTo>
                  <a:lnTo>
                    <a:pt x="899" y="1350"/>
                  </a:lnTo>
                  <a:lnTo>
                    <a:pt x="20699" y="1350"/>
                  </a:lnTo>
                  <a:cubicBezTo>
                    <a:pt x="20699" y="1350"/>
                    <a:pt x="20699" y="20255"/>
                    <a:pt x="20699" y="20255"/>
                  </a:cubicBezTo>
                  <a:close/>
                  <a:moveTo>
                    <a:pt x="20699" y="0"/>
                  </a:moveTo>
                  <a:lnTo>
                    <a:pt x="899" y="5"/>
                  </a:lnTo>
                  <a:cubicBezTo>
                    <a:pt x="402" y="5"/>
                    <a:pt x="0" y="603"/>
                    <a:pt x="0" y="1350"/>
                  </a:cubicBezTo>
                  <a:lnTo>
                    <a:pt x="0" y="20249"/>
                  </a:lnTo>
                  <a:cubicBezTo>
                    <a:pt x="0" y="20996"/>
                    <a:pt x="402" y="21599"/>
                    <a:pt x="899" y="21599"/>
                  </a:cubicBezTo>
                  <a:lnTo>
                    <a:pt x="20699" y="21599"/>
                  </a:lnTo>
                  <a:cubicBezTo>
                    <a:pt x="21197" y="21599"/>
                    <a:pt x="21600" y="20996"/>
                    <a:pt x="21600" y="20249"/>
                  </a:cubicBezTo>
                  <a:lnTo>
                    <a:pt x="21600" y="1350"/>
                  </a:lnTo>
                  <a:cubicBezTo>
                    <a:pt x="21600" y="603"/>
                    <a:pt x="21197" y="0"/>
                    <a:pt x="20699" y="0"/>
                  </a:cubicBezTo>
                </a:path>
              </a:pathLst>
            </a:custGeom>
            <a:grpFill/>
            <a:ln>
              <a:noFill/>
            </a:ln>
            <a:effectLst/>
          </p:spPr>
          <p:txBody>
            <a:bodyPr lIns="25400" tIns="25400" rIns="25400" bIns="25400" anchor="ctr"/>
            <a:lstStyle/>
            <a:p>
              <a:pPr algn="ctr" defTabSz="304792" fontAlgn="base" hangingPunct="0">
                <a:spcBef>
                  <a:spcPct val="0"/>
                </a:spcBef>
                <a:spcAft>
                  <a:spcPct val="0"/>
                </a:spcAft>
                <a:defRPr/>
              </a:pPr>
              <a:endParaRPr lang="en-US" sz="2000" kern="0">
                <a:solidFill>
                  <a:srgbClr val="FFFFFF"/>
                </a:solidFill>
                <a:effectLst>
                  <a:outerShdw blurRad="38100" dist="38100" dir="2700000" algn="tl">
                    <a:srgbClr val="000000"/>
                  </a:outerShdw>
                </a:effectLst>
                <a:cs typeface="+mn-ea"/>
                <a:sym typeface="+mn-lt"/>
              </a:endParaRPr>
            </a:p>
          </p:txBody>
        </p:sp>
        <p:sp>
          <p:nvSpPr>
            <p:cNvPr id="29" name="AutoShape 111"/>
            <p:cNvSpPr>
              <a:spLocks/>
            </p:cNvSpPr>
            <p:nvPr/>
          </p:nvSpPr>
          <p:spPr bwMode="auto">
            <a:xfrm>
              <a:off x="5368132" y="3540125"/>
              <a:ext cx="465138" cy="4357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16562"/>
                  </a:moveTo>
                  <a:cubicBezTo>
                    <a:pt x="20249" y="16959"/>
                    <a:pt x="19946" y="17282"/>
                    <a:pt x="19575" y="17282"/>
                  </a:cubicBezTo>
                  <a:lnTo>
                    <a:pt x="13499" y="17282"/>
                  </a:lnTo>
                  <a:lnTo>
                    <a:pt x="8099" y="17282"/>
                  </a:lnTo>
                  <a:lnTo>
                    <a:pt x="2024" y="17282"/>
                  </a:lnTo>
                  <a:cubicBezTo>
                    <a:pt x="1651" y="17282"/>
                    <a:pt x="1349" y="16959"/>
                    <a:pt x="1349" y="16562"/>
                  </a:cubicBezTo>
                  <a:lnTo>
                    <a:pt x="1349" y="2160"/>
                  </a:lnTo>
                  <a:cubicBezTo>
                    <a:pt x="1349" y="1762"/>
                    <a:pt x="1651" y="1440"/>
                    <a:pt x="2024" y="1440"/>
                  </a:cubicBezTo>
                  <a:lnTo>
                    <a:pt x="19575" y="1440"/>
                  </a:lnTo>
                  <a:cubicBezTo>
                    <a:pt x="19946" y="1440"/>
                    <a:pt x="20249" y="1762"/>
                    <a:pt x="20249" y="2160"/>
                  </a:cubicBezTo>
                  <a:cubicBezTo>
                    <a:pt x="20249" y="2160"/>
                    <a:pt x="20249" y="16562"/>
                    <a:pt x="20249" y="16562"/>
                  </a:cubicBezTo>
                  <a:close/>
                  <a:moveTo>
                    <a:pt x="19575" y="0"/>
                  </a:moveTo>
                  <a:lnTo>
                    <a:pt x="2024" y="0"/>
                  </a:lnTo>
                  <a:cubicBezTo>
                    <a:pt x="905" y="0"/>
                    <a:pt x="0" y="966"/>
                    <a:pt x="0" y="2160"/>
                  </a:cubicBezTo>
                  <a:lnTo>
                    <a:pt x="0" y="16562"/>
                  </a:lnTo>
                  <a:cubicBezTo>
                    <a:pt x="0" y="17753"/>
                    <a:pt x="903" y="18718"/>
                    <a:pt x="2018" y="18721"/>
                  </a:cubicBezTo>
                  <a:lnTo>
                    <a:pt x="8774" y="18721"/>
                  </a:lnTo>
                  <a:lnTo>
                    <a:pt x="8774" y="19597"/>
                  </a:lnTo>
                  <a:lnTo>
                    <a:pt x="4561" y="20181"/>
                  </a:lnTo>
                  <a:cubicBezTo>
                    <a:pt x="4260" y="20262"/>
                    <a:pt x="4049" y="20549"/>
                    <a:pt x="4049" y="20879"/>
                  </a:cubicBezTo>
                  <a:cubicBezTo>
                    <a:pt x="4049" y="21277"/>
                    <a:pt x="4351" y="21599"/>
                    <a:pt x="4724" y="21599"/>
                  </a:cubicBezTo>
                  <a:lnTo>
                    <a:pt x="16874" y="21599"/>
                  </a:lnTo>
                  <a:cubicBezTo>
                    <a:pt x="17248" y="21599"/>
                    <a:pt x="17549" y="21277"/>
                    <a:pt x="17549" y="20879"/>
                  </a:cubicBezTo>
                  <a:cubicBezTo>
                    <a:pt x="17549" y="20549"/>
                    <a:pt x="17339" y="20262"/>
                    <a:pt x="17038" y="20181"/>
                  </a:cubicBezTo>
                  <a:lnTo>
                    <a:pt x="12824" y="19597"/>
                  </a:lnTo>
                  <a:lnTo>
                    <a:pt x="12824" y="18721"/>
                  </a:lnTo>
                  <a:lnTo>
                    <a:pt x="19581" y="18721"/>
                  </a:lnTo>
                  <a:cubicBezTo>
                    <a:pt x="20696" y="18718"/>
                    <a:pt x="21600" y="17753"/>
                    <a:pt x="21600" y="16562"/>
                  </a:cubicBezTo>
                  <a:lnTo>
                    <a:pt x="21600" y="2160"/>
                  </a:lnTo>
                  <a:cubicBezTo>
                    <a:pt x="21600" y="966"/>
                    <a:pt x="20692" y="0"/>
                    <a:pt x="19575" y="0"/>
                  </a:cubicBezTo>
                </a:path>
              </a:pathLst>
            </a:custGeom>
            <a:grpFill/>
            <a:ln>
              <a:noFill/>
            </a:ln>
            <a:effectLst/>
          </p:spPr>
          <p:txBody>
            <a:bodyPr lIns="25400" tIns="25400" rIns="25400" bIns="25400" anchor="ctr"/>
            <a:lstStyle/>
            <a:p>
              <a:pPr algn="ctr" defTabSz="304792" fontAlgn="base" hangingPunct="0">
                <a:spcBef>
                  <a:spcPct val="0"/>
                </a:spcBef>
                <a:spcAft>
                  <a:spcPct val="0"/>
                </a:spcAft>
                <a:defRPr/>
              </a:pPr>
              <a:endParaRPr lang="en-US" sz="2000" kern="0">
                <a:solidFill>
                  <a:srgbClr val="FFFFFF"/>
                </a:solidFill>
                <a:effectLst>
                  <a:outerShdw blurRad="38100" dist="38100" dir="2700000" algn="tl">
                    <a:srgbClr val="000000"/>
                  </a:outerShdw>
                </a:effectLst>
                <a:cs typeface="+mn-ea"/>
                <a:sym typeface="+mn-lt"/>
              </a:endParaRPr>
            </a:p>
          </p:txBody>
        </p:sp>
      </p:grpSp>
      <p:grpSp>
        <p:nvGrpSpPr>
          <p:cNvPr id="30" name="组合 55"/>
          <p:cNvGrpSpPr/>
          <p:nvPr/>
        </p:nvGrpSpPr>
        <p:grpSpPr>
          <a:xfrm>
            <a:off x="4366673" y="2875748"/>
            <a:ext cx="404912" cy="590245"/>
            <a:chOff x="2528974" y="2863357"/>
            <a:chExt cx="246811" cy="359779"/>
          </a:xfrm>
          <a:solidFill>
            <a:schemeClr val="bg1"/>
          </a:solidFill>
        </p:grpSpPr>
        <p:sp>
          <p:nvSpPr>
            <p:cNvPr id="31" name="AutoShape 113"/>
            <p:cNvSpPr>
              <a:spLocks/>
            </p:cNvSpPr>
            <p:nvPr/>
          </p:nvSpPr>
          <p:spPr bwMode="auto">
            <a:xfrm>
              <a:off x="2528974" y="2863357"/>
              <a:ext cx="246811" cy="35977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5386" y="14175"/>
                  </a:moveTo>
                  <a:lnTo>
                    <a:pt x="6223" y="14175"/>
                  </a:lnTo>
                  <a:cubicBezTo>
                    <a:pt x="5734" y="13446"/>
                    <a:pt x="5147" y="12716"/>
                    <a:pt x="4568" y="12003"/>
                  </a:cubicBezTo>
                  <a:cubicBezTo>
                    <a:pt x="3287" y="10427"/>
                    <a:pt x="1963" y="8797"/>
                    <a:pt x="1963" y="7425"/>
                  </a:cubicBezTo>
                  <a:cubicBezTo>
                    <a:pt x="1963" y="4075"/>
                    <a:pt x="5927" y="1350"/>
                    <a:pt x="10800" y="1350"/>
                  </a:cubicBezTo>
                  <a:cubicBezTo>
                    <a:pt x="15672" y="1350"/>
                    <a:pt x="19636" y="4075"/>
                    <a:pt x="19636" y="7425"/>
                  </a:cubicBezTo>
                  <a:cubicBezTo>
                    <a:pt x="19636" y="8787"/>
                    <a:pt x="18312" y="10425"/>
                    <a:pt x="17029" y="12011"/>
                  </a:cubicBezTo>
                  <a:cubicBezTo>
                    <a:pt x="16455" y="12723"/>
                    <a:pt x="15873" y="13449"/>
                    <a:pt x="15386" y="14175"/>
                  </a:cubicBezTo>
                  <a:moveTo>
                    <a:pt x="10800" y="20249"/>
                  </a:moveTo>
                  <a:cubicBezTo>
                    <a:pt x="9805" y="20249"/>
                    <a:pt x="9347" y="20171"/>
                    <a:pt x="8839" y="19406"/>
                  </a:cubicBezTo>
                  <a:lnTo>
                    <a:pt x="13000" y="19048"/>
                  </a:lnTo>
                  <a:cubicBezTo>
                    <a:pt x="12398" y="20164"/>
                    <a:pt x="11959" y="20249"/>
                    <a:pt x="10800" y="20249"/>
                  </a:cubicBezTo>
                  <a:moveTo>
                    <a:pt x="7595" y="16813"/>
                  </a:moveTo>
                  <a:cubicBezTo>
                    <a:pt x="7417" y="16407"/>
                    <a:pt x="7215" y="15978"/>
                    <a:pt x="6991" y="15525"/>
                  </a:cubicBezTo>
                  <a:lnTo>
                    <a:pt x="14616" y="15525"/>
                  </a:lnTo>
                  <a:cubicBezTo>
                    <a:pt x="14496" y="15767"/>
                    <a:pt x="14375" y="16010"/>
                    <a:pt x="14270" y="16239"/>
                  </a:cubicBezTo>
                  <a:cubicBezTo>
                    <a:pt x="14270" y="16239"/>
                    <a:pt x="7595" y="16813"/>
                    <a:pt x="7595" y="16813"/>
                  </a:cubicBezTo>
                  <a:close/>
                  <a:moveTo>
                    <a:pt x="13345" y="18343"/>
                  </a:moveTo>
                  <a:lnTo>
                    <a:pt x="8476" y="18762"/>
                  </a:lnTo>
                  <a:cubicBezTo>
                    <a:pt x="8303" y="18416"/>
                    <a:pt x="8116" y="18011"/>
                    <a:pt x="7890" y="17483"/>
                  </a:cubicBezTo>
                  <a:cubicBezTo>
                    <a:pt x="7887" y="17477"/>
                    <a:pt x="7883" y="17469"/>
                    <a:pt x="7881" y="17462"/>
                  </a:cubicBezTo>
                  <a:lnTo>
                    <a:pt x="13957" y="16941"/>
                  </a:lnTo>
                  <a:cubicBezTo>
                    <a:pt x="13871" y="17140"/>
                    <a:pt x="13778" y="17350"/>
                    <a:pt x="13698" y="17537"/>
                  </a:cubicBezTo>
                  <a:cubicBezTo>
                    <a:pt x="13569" y="17841"/>
                    <a:pt x="13453" y="18104"/>
                    <a:pt x="13345" y="18343"/>
                  </a:cubicBezTo>
                  <a:moveTo>
                    <a:pt x="10800" y="0"/>
                  </a:moveTo>
                  <a:cubicBezTo>
                    <a:pt x="4835" y="0"/>
                    <a:pt x="0" y="3324"/>
                    <a:pt x="0" y="7425"/>
                  </a:cubicBezTo>
                  <a:cubicBezTo>
                    <a:pt x="0" y="10146"/>
                    <a:pt x="3621" y="13029"/>
                    <a:pt x="4939" y="15562"/>
                  </a:cubicBezTo>
                  <a:cubicBezTo>
                    <a:pt x="6906" y="19339"/>
                    <a:pt x="6688" y="21599"/>
                    <a:pt x="10800" y="21599"/>
                  </a:cubicBezTo>
                  <a:cubicBezTo>
                    <a:pt x="14972" y="21599"/>
                    <a:pt x="14692" y="19349"/>
                    <a:pt x="16660" y="15577"/>
                  </a:cubicBezTo>
                  <a:cubicBezTo>
                    <a:pt x="17983" y="13039"/>
                    <a:pt x="21600" y="10124"/>
                    <a:pt x="21600" y="7425"/>
                  </a:cubicBezTo>
                  <a:cubicBezTo>
                    <a:pt x="21600" y="3324"/>
                    <a:pt x="16764" y="0"/>
                    <a:pt x="10800" y="0"/>
                  </a:cubicBezTo>
                </a:path>
              </a:pathLst>
            </a:custGeom>
            <a:grpFill/>
            <a:ln>
              <a:noFill/>
            </a:ln>
            <a:effectLst/>
          </p:spPr>
          <p:txBody>
            <a:bodyPr lIns="25400" tIns="25400" rIns="25400" bIns="25400" anchor="ctr"/>
            <a:lstStyle/>
            <a:p>
              <a:pPr algn="ctr" defTabSz="304792" fontAlgn="base" hangingPunct="0">
                <a:spcBef>
                  <a:spcPct val="0"/>
                </a:spcBef>
                <a:spcAft>
                  <a:spcPct val="0"/>
                </a:spcAft>
                <a:defRPr/>
              </a:pPr>
              <a:endParaRPr lang="en-US" sz="2000" kern="0">
                <a:solidFill>
                  <a:srgbClr val="FFFFFF"/>
                </a:solidFill>
                <a:effectLst>
                  <a:outerShdw blurRad="38100" dist="38100" dir="2700000" algn="tl">
                    <a:srgbClr val="000000"/>
                  </a:outerShdw>
                </a:effectLst>
                <a:cs typeface="+mn-ea"/>
                <a:sym typeface="+mn-lt"/>
              </a:endParaRPr>
            </a:p>
          </p:txBody>
        </p:sp>
        <p:sp>
          <p:nvSpPr>
            <p:cNvPr id="32" name="AutoShape 114"/>
            <p:cNvSpPr>
              <a:spLocks/>
            </p:cNvSpPr>
            <p:nvPr/>
          </p:nvSpPr>
          <p:spPr bwMode="auto">
            <a:xfrm>
              <a:off x="2584843" y="2919841"/>
              <a:ext cx="73061" cy="7306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938" y="0"/>
                  </a:moveTo>
                  <a:cubicBezTo>
                    <a:pt x="8943" y="0"/>
                    <a:pt x="0" y="8942"/>
                    <a:pt x="0" y="19938"/>
                  </a:cubicBezTo>
                  <a:cubicBezTo>
                    <a:pt x="0" y="20855"/>
                    <a:pt x="743" y="21600"/>
                    <a:pt x="1661" y="21600"/>
                  </a:cubicBezTo>
                  <a:cubicBezTo>
                    <a:pt x="2579" y="21600"/>
                    <a:pt x="3323" y="20855"/>
                    <a:pt x="3323" y="19938"/>
                  </a:cubicBezTo>
                  <a:cubicBezTo>
                    <a:pt x="3323" y="10777"/>
                    <a:pt x="10777" y="3323"/>
                    <a:pt x="19938" y="3323"/>
                  </a:cubicBezTo>
                  <a:cubicBezTo>
                    <a:pt x="20856" y="3323"/>
                    <a:pt x="21600" y="2578"/>
                    <a:pt x="21600" y="1661"/>
                  </a:cubicBezTo>
                  <a:cubicBezTo>
                    <a:pt x="21600" y="744"/>
                    <a:pt x="20856" y="0"/>
                    <a:pt x="19938" y="0"/>
                  </a:cubicBezTo>
                </a:path>
              </a:pathLst>
            </a:custGeom>
            <a:grpFill/>
            <a:ln>
              <a:noFill/>
            </a:ln>
            <a:effectLst/>
          </p:spPr>
          <p:txBody>
            <a:bodyPr lIns="25400" tIns="25400" rIns="25400" bIns="25400" anchor="ctr"/>
            <a:lstStyle/>
            <a:p>
              <a:pPr algn="ctr" defTabSz="304792" fontAlgn="base" hangingPunct="0">
                <a:spcBef>
                  <a:spcPct val="0"/>
                </a:spcBef>
                <a:spcAft>
                  <a:spcPct val="0"/>
                </a:spcAft>
                <a:defRPr/>
              </a:pPr>
              <a:endParaRPr lang="en-US" sz="2000" kern="0">
                <a:solidFill>
                  <a:srgbClr val="FFFFFF"/>
                </a:solidFill>
                <a:effectLst>
                  <a:outerShdw blurRad="38100" dist="38100" dir="2700000" algn="tl">
                    <a:srgbClr val="000000"/>
                  </a:outerShdw>
                </a:effectLst>
                <a:cs typeface="+mn-ea"/>
                <a:sym typeface="+mn-lt"/>
              </a:endParaRPr>
            </a:p>
          </p:txBody>
        </p:sp>
      </p:grpSp>
      <p:grpSp>
        <p:nvGrpSpPr>
          <p:cNvPr id="33" name="组合 58"/>
          <p:cNvGrpSpPr/>
          <p:nvPr/>
        </p:nvGrpSpPr>
        <p:grpSpPr>
          <a:xfrm>
            <a:off x="1336611" y="2804075"/>
            <a:ext cx="589239" cy="589239"/>
            <a:chOff x="2473104" y="2145028"/>
            <a:chExt cx="359165" cy="359165"/>
          </a:xfrm>
          <a:solidFill>
            <a:schemeClr val="bg1"/>
          </a:solidFill>
        </p:grpSpPr>
        <p:sp>
          <p:nvSpPr>
            <p:cNvPr id="34" name="AutoShape 126"/>
            <p:cNvSpPr>
              <a:spLocks/>
            </p:cNvSpPr>
            <p:nvPr/>
          </p:nvSpPr>
          <p:spPr bwMode="auto">
            <a:xfrm>
              <a:off x="2473104" y="2145028"/>
              <a:ext cx="359165" cy="35916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3499" y="14850"/>
                  </a:moveTo>
                  <a:cubicBezTo>
                    <a:pt x="9772" y="14850"/>
                    <a:pt x="6749" y="11827"/>
                    <a:pt x="6749" y="8100"/>
                  </a:cubicBezTo>
                  <a:cubicBezTo>
                    <a:pt x="6749" y="4372"/>
                    <a:pt x="9772" y="1350"/>
                    <a:pt x="13499" y="1350"/>
                  </a:cubicBezTo>
                  <a:cubicBezTo>
                    <a:pt x="17227" y="1350"/>
                    <a:pt x="20249" y="4372"/>
                    <a:pt x="20249" y="8100"/>
                  </a:cubicBezTo>
                  <a:cubicBezTo>
                    <a:pt x="20249" y="11827"/>
                    <a:pt x="17227" y="14850"/>
                    <a:pt x="13499" y="14850"/>
                  </a:cubicBezTo>
                  <a:moveTo>
                    <a:pt x="3236" y="20042"/>
                  </a:moveTo>
                  <a:cubicBezTo>
                    <a:pt x="3019" y="20266"/>
                    <a:pt x="2718" y="20408"/>
                    <a:pt x="2382" y="20408"/>
                  </a:cubicBezTo>
                  <a:cubicBezTo>
                    <a:pt x="1724" y="20408"/>
                    <a:pt x="1191" y="19875"/>
                    <a:pt x="1191" y="19218"/>
                  </a:cubicBezTo>
                  <a:cubicBezTo>
                    <a:pt x="1191" y="18881"/>
                    <a:pt x="1332" y="18580"/>
                    <a:pt x="1557" y="18363"/>
                  </a:cubicBezTo>
                  <a:lnTo>
                    <a:pt x="1551" y="18358"/>
                  </a:lnTo>
                  <a:lnTo>
                    <a:pt x="6996" y="12913"/>
                  </a:lnTo>
                  <a:cubicBezTo>
                    <a:pt x="7472" y="13555"/>
                    <a:pt x="8039" y="14122"/>
                    <a:pt x="8680" y="14599"/>
                  </a:cubicBezTo>
                  <a:cubicBezTo>
                    <a:pt x="8680" y="14599"/>
                    <a:pt x="3236" y="20042"/>
                    <a:pt x="3236" y="20042"/>
                  </a:cubicBezTo>
                  <a:close/>
                  <a:moveTo>
                    <a:pt x="13499" y="0"/>
                  </a:moveTo>
                  <a:cubicBezTo>
                    <a:pt x="9026" y="0"/>
                    <a:pt x="5399" y="3626"/>
                    <a:pt x="5399" y="8100"/>
                  </a:cubicBezTo>
                  <a:cubicBezTo>
                    <a:pt x="5399" y="9467"/>
                    <a:pt x="5742" y="10754"/>
                    <a:pt x="6341" y="11884"/>
                  </a:cubicBezTo>
                  <a:lnTo>
                    <a:pt x="709" y="17515"/>
                  </a:lnTo>
                  <a:lnTo>
                    <a:pt x="713" y="17520"/>
                  </a:lnTo>
                  <a:cubicBezTo>
                    <a:pt x="274" y="17953"/>
                    <a:pt x="0" y="18552"/>
                    <a:pt x="0" y="19218"/>
                  </a:cubicBezTo>
                  <a:cubicBezTo>
                    <a:pt x="0" y="20533"/>
                    <a:pt x="1066" y="21599"/>
                    <a:pt x="2382" y="21599"/>
                  </a:cubicBezTo>
                  <a:cubicBezTo>
                    <a:pt x="3047" y="21599"/>
                    <a:pt x="3647" y="21326"/>
                    <a:pt x="4079" y="20885"/>
                  </a:cubicBezTo>
                  <a:lnTo>
                    <a:pt x="4078" y="20884"/>
                  </a:lnTo>
                  <a:lnTo>
                    <a:pt x="9708" y="15255"/>
                  </a:lnTo>
                  <a:cubicBezTo>
                    <a:pt x="10839" y="15856"/>
                    <a:pt x="12128" y="16200"/>
                    <a:pt x="13499" y="16200"/>
                  </a:cubicBezTo>
                  <a:cubicBezTo>
                    <a:pt x="17973" y="16200"/>
                    <a:pt x="21600" y="12573"/>
                    <a:pt x="21600" y="8100"/>
                  </a:cubicBezTo>
                  <a:cubicBezTo>
                    <a:pt x="21600" y="3626"/>
                    <a:pt x="17973" y="0"/>
                    <a:pt x="13499" y="0"/>
                  </a:cubicBezTo>
                </a:path>
              </a:pathLst>
            </a:custGeom>
            <a:grpFill/>
            <a:ln>
              <a:noFill/>
            </a:ln>
            <a:effectLst/>
          </p:spPr>
          <p:txBody>
            <a:bodyPr lIns="25400" tIns="25400" rIns="25400" bIns="25400" anchor="ctr"/>
            <a:lstStyle/>
            <a:p>
              <a:pPr algn="ctr" defTabSz="304792" fontAlgn="base" hangingPunct="0">
                <a:spcBef>
                  <a:spcPct val="0"/>
                </a:spcBef>
                <a:spcAft>
                  <a:spcPct val="0"/>
                </a:spcAft>
                <a:defRPr/>
              </a:pPr>
              <a:endParaRPr lang="en-US" sz="2000" kern="0">
                <a:solidFill>
                  <a:srgbClr val="FFFFFF"/>
                </a:solidFill>
                <a:effectLst>
                  <a:outerShdw blurRad="38100" dist="38100" dir="2700000" algn="tl">
                    <a:srgbClr val="000000"/>
                  </a:outerShdw>
                </a:effectLst>
                <a:cs typeface="+mn-ea"/>
                <a:sym typeface="+mn-lt"/>
              </a:endParaRPr>
            </a:p>
          </p:txBody>
        </p:sp>
        <p:sp>
          <p:nvSpPr>
            <p:cNvPr id="35" name="AutoShape 127"/>
            <p:cNvSpPr>
              <a:spLocks/>
            </p:cNvSpPr>
            <p:nvPr/>
          </p:nvSpPr>
          <p:spPr bwMode="auto">
            <a:xfrm>
              <a:off x="2618611" y="2200897"/>
              <a:ext cx="84727" cy="8411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160" y="0"/>
                  </a:moveTo>
                  <a:cubicBezTo>
                    <a:pt x="9025" y="0"/>
                    <a:pt x="0" y="9025"/>
                    <a:pt x="0" y="20160"/>
                  </a:cubicBezTo>
                  <a:cubicBezTo>
                    <a:pt x="0" y="20954"/>
                    <a:pt x="644" y="21600"/>
                    <a:pt x="1440" y="21600"/>
                  </a:cubicBezTo>
                  <a:cubicBezTo>
                    <a:pt x="2235" y="21600"/>
                    <a:pt x="2880" y="20954"/>
                    <a:pt x="2880" y="20160"/>
                  </a:cubicBezTo>
                  <a:cubicBezTo>
                    <a:pt x="2880" y="10618"/>
                    <a:pt x="10617" y="2880"/>
                    <a:pt x="20160" y="2880"/>
                  </a:cubicBezTo>
                  <a:cubicBezTo>
                    <a:pt x="20955" y="2880"/>
                    <a:pt x="21599" y="2234"/>
                    <a:pt x="21599" y="1440"/>
                  </a:cubicBezTo>
                  <a:cubicBezTo>
                    <a:pt x="21599" y="645"/>
                    <a:pt x="20955" y="0"/>
                    <a:pt x="20160" y="0"/>
                  </a:cubicBezTo>
                </a:path>
              </a:pathLst>
            </a:custGeom>
            <a:grpFill/>
            <a:ln>
              <a:noFill/>
            </a:ln>
            <a:effectLst/>
          </p:spPr>
          <p:txBody>
            <a:bodyPr lIns="25400" tIns="25400" rIns="25400" bIns="25400" anchor="ctr"/>
            <a:lstStyle/>
            <a:p>
              <a:pPr algn="ctr" defTabSz="304792" fontAlgn="base" hangingPunct="0">
                <a:spcBef>
                  <a:spcPct val="0"/>
                </a:spcBef>
                <a:spcAft>
                  <a:spcPct val="0"/>
                </a:spcAft>
                <a:defRPr/>
              </a:pPr>
              <a:endParaRPr lang="en-US" sz="2000" kern="0">
                <a:solidFill>
                  <a:srgbClr val="FFFFFF"/>
                </a:solidFill>
                <a:effectLst>
                  <a:outerShdw blurRad="38100" dist="38100" dir="2700000" algn="tl">
                    <a:srgbClr val="000000"/>
                  </a:outerShdw>
                </a:effectLst>
                <a:cs typeface="+mn-ea"/>
                <a:sym typeface="+mn-lt"/>
              </a:endParaRPr>
            </a:p>
          </p:txBody>
        </p:sp>
      </p:grpSp>
      <p:pic>
        <p:nvPicPr>
          <p:cNvPr id="4112" name="Picture 16" descr="Icon Request: fa-javascript OR fa-js · Issue #11419 ·  FortAwesome/Font-Awesome · GitHub"/>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432958" y="4293538"/>
            <a:ext cx="1802423" cy="1438829"/>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Ngôn ngữ PHP là gì? Sự khác biệt HTML, XML, PHP, CSS, JavaScrip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4732" y="1978868"/>
            <a:ext cx="2199192" cy="123154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Làm việc với database trong laravel"/>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572253" y="1928860"/>
            <a:ext cx="2663128" cy="1331564"/>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4" descr="Làm việc với database trong laravel"/>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121899" y="1968960"/>
            <a:ext cx="2663128" cy="133156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VueJS là gì? - MarketEnterprise Vietnam"/>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661536" y="1908745"/>
            <a:ext cx="2308822" cy="138255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8" descr="NET Core 3 | Briswell Vietnam"/>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87237" y="3964763"/>
            <a:ext cx="1816328" cy="1816328"/>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335245" y="4313955"/>
            <a:ext cx="3273892" cy="15850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95544474"/>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barn(inVertical)">
                                      <p:cBhvr>
                                        <p:cTn id="10" dur="500"/>
                                        <p:tgtEl>
                                          <p:spTgt spid="10"/>
                                        </p:tgtEl>
                                      </p:cBhvr>
                                    </p:animEffect>
                                  </p:childTnLst>
                                </p:cTn>
                              </p:par>
                            </p:childTnLst>
                          </p:cTn>
                        </p:par>
                        <p:par>
                          <p:cTn id="11" fill="hold">
                            <p:stCondLst>
                              <p:cond delay="500"/>
                            </p:stCondLst>
                            <p:childTnLst>
                              <p:par>
                                <p:cTn id="12" presetID="22" presetClass="entr" presetSubtype="4" fill="hold" nodeType="after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wipe(down)">
                                      <p:cBhvr>
                                        <p:cTn id="14" dur="500"/>
                                        <p:tgtEl>
                                          <p:spTgt spid="12"/>
                                        </p:tgtEl>
                                      </p:cBhvr>
                                    </p:animEffect>
                                  </p:childTnLst>
                                </p:cTn>
                              </p:par>
                              <p:par>
                                <p:cTn id="15" presetID="22" presetClass="entr" presetSubtype="4"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wipe(down)">
                                      <p:cBhvr>
                                        <p:cTn id="17" dur="500"/>
                                        <p:tgtEl>
                                          <p:spTgt spid="13"/>
                                        </p:tgtEl>
                                      </p:cBhvr>
                                    </p:animEffect>
                                  </p:childTnLst>
                                </p:cTn>
                              </p:par>
                              <p:par>
                                <p:cTn id="18" presetID="22" presetClass="entr" presetSubtype="4" fill="hold" grpId="0" nodeType="withEffect">
                                  <p:stCondLst>
                                    <p:cond delay="0"/>
                                  </p:stCondLst>
                                  <p:childTnLst>
                                    <p:set>
                                      <p:cBhvr>
                                        <p:cTn id="19" dur="1" fill="hold">
                                          <p:stCondLst>
                                            <p:cond delay="0"/>
                                          </p:stCondLst>
                                        </p:cTn>
                                        <p:tgtEl>
                                          <p:spTgt spid="26"/>
                                        </p:tgtEl>
                                        <p:attrNameLst>
                                          <p:attrName>style.visibility</p:attrName>
                                        </p:attrNameLst>
                                      </p:cBhvr>
                                      <p:to>
                                        <p:strVal val="visible"/>
                                      </p:to>
                                    </p:set>
                                    <p:animEffect transition="in" filter="wipe(down)">
                                      <p:cBhvr>
                                        <p:cTn id="20" dur="500"/>
                                        <p:tgtEl>
                                          <p:spTgt spid="26"/>
                                        </p:tgtEl>
                                      </p:cBhvr>
                                    </p:animEffect>
                                  </p:childTnLst>
                                </p:cTn>
                              </p:par>
                              <p:par>
                                <p:cTn id="21" presetID="22" presetClass="entr" presetSubtype="4" fill="hold" nodeType="withEffect">
                                  <p:stCondLst>
                                    <p:cond delay="0"/>
                                  </p:stCondLst>
                                  <p:childTnLst>
                                    <p:set>
                                      <p:cBhvr>
                                        <p:cTn id="22" dur="1" fill="hold">
                                          <p:stCondLst>
                                            <p:cond delay="0"/>
                                          </p:stCondLst>
                                        </p:cTn>
                                        <p:tgtEl>
                                          <p:spTgt spid="27"/>
                                        </p:tgtEl>
                                        <p:attrNameLst>
                                          <p:attrName>style.visibility</p:attrName>
                                        </p:attrNameLst>
                                      </p:cBhvr>
                                      <p:to>
                                        <p:strVal val="visible"/>
                                      </p:to>
                                    </p:set>
                                    <p:animEffect transition="in" filter="wipe(down)">
                                      <p:cBhvr>
                                        <p:cTn id="23" dur="500"/>
                                        <p:tgtEl>
                                          <p:spTgt spid="27"/>
                                        </p:tgtEl>
                                      </p:cBhvr>
                                    </p:animEffect>
                                  </p:childTnLst>
                                </p:cTn>
                              </p:par>
                              <p:par>
                                <p:cTn id="24" presetID="22" presetClass="entr" presetSubtype="4" fill="hold" nodeType="withEffect">
                                  <p:stCondLst>
                                    <p:cond delay="0"/>
                                  </p:stCondLst>
                                  <p:childTnLst>
                                    <p:set>
                                      <p:cBhvr>
                                        <p:cTn id="25" dur="1" fill="hold">
                                          <p:stCondLst>
                                            <p:cond delay="0"/>
                                          </p:stCondLst>
                                        </p:cTn>
                                        <p:tgtEl>
                                          <p:spTgt spid="30"/>
                                        </p:tgtEl>
                                        <p:attrNameLst>
                                          <p:attrName>style.visibility</p:attrName>
                                        </p:attrNameLst>
                                      </p:cBhvr>
                                      <p:to>
                                        <p:strVal val="visible"/>
                                      </p:to>
                                    </p:set>
                                    <p:animEffect transition="in" filter="wipe(down)">
                                      <p:cBhvr>
                                        <p:cTn id="26" dur="500"/>
                                        <p:tgtEl>
                                          <p:spTgt spid="30"/>
                                        </p:tgtEl>
                                      </p:cBhvr>
                                    </p:animEffect>
                                  </p:childTnLst>
                                </p:cTn>
                              </p:par>
                              <p:par>
                                <p:cTn id="27" presetID="22" presetClass="entr" presetSubtype="4" fill="hold" nodeType="withEffect">
                                  <p:stCondLst>
                                    <p:cond delay="0"/>
                                  </p:stCondLst>
                                  <p:childTnLst>
                                    <p:set>
                                      <p:cBhvr>
                                        <p:cTn id="28" dur="1" fill="hold">
                                          <p:stCondLst>
                                            <p:cond delay="0"/>
                                          </p:stCondLst>
                                        </p:cTn>
                                        <p:tgtEl>
                                          <p:spTgt spid="33"/>
                                        </p:tgtEl>
                                        <p:attrNameLst>
                                          <p:attrName>style.visibility</p:attrName>
                                        </p:attrNameLst>
                                      </p:cBhvr>
                                      <p:to>
                                        <p:strVal val="visible"/>
                                      </p:to>
                                    </p:set>
                                    <p:animEffect transition="in" filter="wipe(down)">
                                      <p:cBhvr>
                                        <p:cTn id="29" dur="500"/>
                                        <p:tgtEl>
                                          <p:spTgt spid="33"/>
                                        </p:tgtEl>
                                      </p:cBhvr>
                                    </p:animEffect>
                                  </p:childTnLst>
                                </p:cTn>
                              </p:par>
                              <p:par>
                                <p:cTn id="30" presetID="22" presetClass="entr" presetSubtype="4" fill="hold" nodeType="withEffect">
                                  <p:stCondLst>
                                    <p:cond delay="0"/>
                                  </p:stCondLst>
                                  <p:childTnLst>
                                    <p:set>
                                      <p:cBhvr>
                                        <p:cTn id="31" dur="1" fill="hold">
                                          <p:stCondLst>
                                            <p:cond delay="0"/>
                                          </p:stCondLst>
                                        </p:cTn>
                                        <p:tgtEl>
                                          <p:spTgt spid="4112"/>
                                        </p:tgtEl>
                                        <p:attrNameLst>
                                          <p:attrName>style.visibility</p:attrName>
                                        </p:attrNameLst>
                                      </p:cBhvr>
                                      <p:to>
                                        <p:strVal val="visible"/>
                                      </p:to>
                                    </p:set>
                                    <p:animEffect transition="in" filter="wipe(down)">
                                      <p:cBhvr>
                                        <p:cTn id="32" dur="500"/>
                                        <p:tgtEl>
                                          <p:spTgt spid="41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animBg="1"/>
      <p:bldP spid="13" grpId="0"/>
      <p:bldP spid="2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B3D239D7-267C-DC46-6349-66D3E882694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882056" y="118444"/>
            <a:ext cx="2106744" cy="672626"/>
          </a:xfrm>
          <a:prstGeom prst="rect">
            <a:avLst/>
          </a:prstGeom>
        </p:spPr>
      </p:pic>
      <p:sp>
        <p:nvSpPr>
          <p:cNvPr id="15" name="AutoShape 2" descr="Problem solver - icon by Adiom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AutoShape 4" descr="Solution icon PNG and SVG Free Download"/>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cxnSp>
        <p:nvCxnSpPr>
          <p:cNvPr id="3" name="Straight Connector 2"/>
          <p:cNvCxnSpPr/>
          <p:nvPr/>
        </p:nvCxnSpPr>
        <p:spPr>
          <a:xfrm flipV="1">
            <a:off x="0" y="905608"/>
            <a:ext cx="12192000" cy="70338"/>
          </a:xfrm>
          <a:prstGeom prst="line">
            <a:avLst/>
          </a:prstGeom>
        </p:spPr>
        <p:style>
          <a:lnRef idx="1">
            <a:schemeClr val="accent1"/>
          </a:lnRef>
          <a:fillRef idx="0">
            <a:schemeClr val="accent1"/>
          </a:fillRef>
          <a:effectRef idx="0">
            <a:schemeClr val="accent1"/>
          </a:effectRef>
          <a:fontRef idx="minor">
            <a:schemeClr val="tx1"/>
          </a:fontRef>
        </p:style>
      </p:cxnSp>
      <p:sp>
        <p:nvSpPr>
          <p:cNvPr id="31" name="椭圆 11"/>
          <p:cNvSpPr/>
          <p:nvPr/>
        </p:nvSpPr>
        <p:spPr>
          <a:xfrm>
            <a:off x="977572" y="77608"/>
            <a:ext cx="1040398" cy="828000"/>
          </a:xfrm>
          <a:prstGeom prst="ellipse">
            <a:avLst/>
          </a:prstGeom>
          <a:solidFill>
            <a:srgbClr val="1D4251"/>
          </a:solidFill>
          <a:ln>
            <a:noFill/>
          </a:ln>
        </p:spPr>
        <p:txBody>
          <a:bodyPr anchor="ctr"/>
          <a:lstStyle/>
          <a:p>
            <a:pPr algn="ctr"/>
            <a:r>
              <a:rPr lang="en-US" altLang="zh-CN" sz="3200" dirty="0">
                <a:solidFill>
                  <a:schemeClr val="bg1"/>
                </a:solidFill>
                <a:cs typeface="+mn-ea"/>
                <a:sym typeface="+mn-lt"/>
              </a:rPr>
              <a:t>06</a:t>
            </a:r>
            <a:endParaRPr lang="zh-CN" altLang="en-US" sz="3200" dirty="0">
              <a:solidFill>
                <a:schemeClr val="bg1"/>
              </a:solidFill>
              <a:cs typeface="+mn-ea"/>
              <a:sym typeface="+mn-lt"/>
            </a:endParaRPr>
          </a:p>
        </p:txBody>
      </p:sp>
      <p:sp>
        <p:nvSpPr>
          <p:cNvPr id="32" name="文本框 5"/>
          <p:cNvSpPr txBox="1"/>
          <p:nvPr/>
        </p:nvSpPr>
        <p:spPr>
          <a:xfrm>
            <a:off x="2224618" y="168442"/>
            <a:ext cx="6747553" cy="646331"/>
          </a:xfrm>
          <a:prstGeom prst="rect">
            <a:avLst/>
          </a:prstGeom>
          <a:noFill/>
        </p:spPr>
        <p:txBody>
          <a:bodyPr wrap="none" rtlCol="0">
            <a:spAutoFit/>
          </a:bodyPr>
          <a:lstStyle/>
          <a:p>
            <a:r>
              <a:rPr lang="en-US" altLang="zh-CN" sz="2800" b="1" dirty="0">
                <a:solidFill>
                  <a:srgbClr val="1D4251"/>
                </a:solidFill>
                <a:cs typeface="+mn-ea"/>
                <a:sym typeface="+mn-lt"/>
              </a:rPr>
              <a:t> </a:t>
            </a:r>
            <a:r>
              <a:rPr lang="en-US" altLang="zh-CN" sz="3600" b="1" dirty="0">
                <a:solidFill>
                  <a:srgbClr val="1D4251"/>
                </a:solidFill>
                <a:cs typeface="+mn-ea"/>
                <a:sym typeface="+mn-lt"/>
              </a:rPr>
              <a:t>Project Management (</a:t>
            </a:r>
            <a:r>
              <a:rPr lang="en-US" altLang="zh-CN" sz="3600" b="1" dirty="0" err="1">
                <a:solidFill>
                  <a:srgbClr val="1D4251"/>
                </a:solidFill>
                <a:cs typeface="+mn-ea"/>
                <a:sym typeface="+mn-lt"/>
              </a:rPr>
              <a:t>Treollo</a:t>
            </a:r>
            <a:r>
              <a:rPr lang="en-US" altLang="zh-CN" sz="3600" b="1" dirty="0">
                <a:solidFill>
                  <a:srgbClr val="1D4251"/>
                </a:solidFill>
                <a:cs typeface="+mn-ea"/>
                <a:sym typeface="+mn-lt"/>
              </a:rPr>
              <a:t>)</a:t>
            </a:r>
            <a:endParaRPr lang="zh-CN" altLang="en-US" sz="3600" b="1" dirty="0">
              <a:solidFill>
                <a:srgbClr val="1D4251"/>
              </a:solidFill>
              <a:cs typeface="+mn-ea"/>
              <a:sym typeface="+mn-lt"/>
            </a:endParaRPr>
          </a:p>
        </p:txBody>
      </p:sp>
      <p:sp>
        <p:nvSpPr>
          <p:cNvPr id="10" name="Freeform 5"/>
          <p:cNvSpPr>
            <a:spLocks/>
          </p:cNvSpPr>
          <p:nvPr/>
        </p:nvSpPr>
        <p:spPr bwMode="auto">
          <a:xfrm>
            <a:off x="1395413" y="2151664"/>
            <a:ext cx="1784990" cy="1268796"/>
          </a:xfrm>
          <a:custGeom>
            <a:avLst/>
            <a:gdLst>
              <a:gd name="T0" fmla="*/ 808 w 808"/>
              <a:gd name="T1" fmla="*/ 508 h 508"/>
              <a:gd name="T2" fmla="*/ 808 w 808"/>
              <a:gd name="T3" fmla="*/ 48 h 508"/>
              <a:gd name="T4" fmla="*/ 760 w 808"/>
              <a:gd name="T5" fmla="*/ 0 h 508"/>
              <a:gd name="T6" fmla="*/ 48 w 808"/>
              <a:gd name="T7" fmla="*/ 0 h 508"/>
              <a:gd name="T8" fmla="*/ 0 w 808"/>
              <a:gd name="T9" fmla="*/ 48 h 508"/>
              <a:gd name="T10" fmla="*/ 0 w 808"/>
              <a:gd name="T11" fmla="*/ 508 h 508"/>
              <a:gd name="T12" fmla="*/ 808 w 808"/>
              <a:gd name="T13" fmla="*/ 508 h 508"/>
            </a:gdLst>
            <a:ahLst/>
            <a:cxnLst>
              <a:cxn ang="0">
                <a:pos x="T0" y="T1"/>
              </a:cxn>
              <a:cxn ang="0">
                <a:pos x="T2" y="T3"/>
              </a:cxn>
              <a:cxn ang="0">
                <a:pos x="T4" y="T5"/>
              </a:cxn>
              <a:cxn ang="0">
                <a:pos x="T6" y="T7"/>
              </a:cxn>
              <a:cxn ang="0">
                <a:pos x="T8" y="T9"/>
              </a:cxn>
              <a:cxn ang="0">
                <a:pos x="T10" y="T11"/>
              </a:cxn>
              <a:cxn ang="0">
                <a:pos x="T12" y="T13"/>
              </a:cxn>
            </a:cxnLst>
            <a:rect l="0" t="0" r="r" b="b"/>
            <a:pathLst>
              <a:path w="808" h="508">
                <a:moveTo>
                  <a:pt x="808" y="508"/>
                </a:moveTo>
                <a:cubicBezTo>
                  <a:pt x="808" y="48"/>
                  <a:pt x="808" y="48"/>
                  <a:pt x="808" y="48"/>
                </a:cubicBezTo>
                <a:cubicBezTo>
                  <a:pt x="808" y="22"/>
                  <a:pt x="786" y="0"/>
                  <a:pt x="760" y="0"/>
                </a:cubicBezTo>
                <a:cubicBezTo>
                  <a:pt x="48" y="0"/>
                  <a:pt x="48" y="0"/>
                  <a:pt x="48" y="0"/>
                </a:cubicBezTo>
                <a:cubicBezTo>
                  <a:pt x="22" y="0"/>
                  <a:pt x="0" y="22"/>
                  <a:pt x="0" y="48"/>
                </a:cubicBezTo>
                <a:cubicBezTo>
                  <a:pt x="0" y="508"/>
                  <a:pt x="0" y="508"/>
                  <a:pt x="0" y="508"/>
                </a:cubicBezTo>
                <a:lnTo>
                  <a:pt x="808" y="508"/>
                </a:lnTo>
                <a:close/>
              </a:path>
            </a:pathLst>
          </a:custGeom>
          <a:solidFill>
            <a:srgbClr val="8A3E7E"/>
          </a:solidFill>
          <a:ln>
            <a:noFill/>
          </a:ln>
        </p:spPr>
        <p:txBody>
          <a:bodyPr vert="horz" wrap="square" lIns="0" tIns="0" rIns="0" bIns="216000" numCol="1" anchor="ctr" anchorCtr="0" compatLnSpc="1">
            <a:prstTxWarp prst="textNoShape">
              <a:avLst/>
            </a:prstTxWarp>
          </a:bodyPr>
          <a:lstStyle/>
          <a:p>
            <a:pPr algn="ctr"/>
            <a:r>
              <a:rPr lang="en-US" altLang="zh-CN" sz="4400" dirty="0">
                <a:solidFill>
                  <a:schemeClr val="bg1"/>
                </a:solidFill>
                <a:cs typeface="+mn-ea"/>
                <a:sym typeface="+mn-lt"/>
              </a:rPr>
              <a:t>01</a:t>
            </a:r>
            <a:endParaRPr lang="zh-CN" altLang="en-US" sz="4400" dirty="0">
              <a:solidFill>
                <a:schemeClr val="bg1"/>
              </a:solidFill>
              <a:cs typeface="+mn-ea"/>
              <a:sym typeface="+mn-lt"/>
            </a:endParaRPr>
          </a:p>
        </p:txBody>
      </p:sp>
      <p:sp>
        <p:nvSpPr>
          <p:cNvPr id="11" name="Freeform 6"/>
          <p:cNvSpPr>
            <a:spLocks/>
          </p:cNvSpPr>
          <p:nvPr/>
        </p:nvSpPr>
        <p:spPr bwMode="auto">
          <a:xfrm>
            <a:off x="1192129" y="3098209"/>
            <a:ext cx="2171387" cy="2697754"/>
          </a:xfrm>
          <a:custGeom>
            <a:avLst/>
            <a:gdLst>
              <a:gd name="T0" fmla="*/ 501 w 808"/>
              <a:gd name="T1" fmla="*/ 0 h 888"/>
              <a:gd name="T2" fmla="*/ 404 w 808"/>
              <a:gd name="T3" fmla="*/ 97 h 888"/>
              <a:gd name="T4" fmla="*/ 307 w 808"/>
              <a:gd name="T5" fmla="*/ 0 h 888"/>
              <a:gd name="T6" fmla="*/ 0 w 808"/>
              <a:gd name="T7" fmla="*/ 0 h 888"/>
              <a:gd name="T8" fmla="*/ 0 w 808"/>
              <a:gd name="T9" fmla="*/ 840 h 888"/>
              <a:gd name="T10" fmla="*/ 48 w 808"/>
              <a:gd name="T11" fmla="*/ 888 h 888"/>
              <a:gd name="T12" fmla="*/ 760 w 808"/>
              <a:gd name="T13" fmla="*/ 888 h 888"/>
              <a:gd name="T14" fmla="*/ 808 w 808"/>
              <a:gd name="T15" fmla="*/ 840 h 888"/>
              <a:gd name="T16" fmla="*/ 808 w 808"/>
              <a:gd name="T17" fmla="*/ 0 h 888"/>
              <a:gd name="T18" fmla="*/ 501 w 808"/>
              <a:gd name="T19" fmla="*/ 0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08" h="888">
                <a:moveTo>
                  <a:pt x="501" y="0"/>
                </a:moveTo>
                <a:cubicBezTo>
                  <a:pt x="501" y="54"/>
                  <a:pt x="458" y="97"/>
                  <a:pt x="404" y="97"/>
                </a:cubicBezTo>
                <a:cubicBezTo>
                  <a:pt x="350" y="97"/>
                  <a:pt x="307" y="54"/>
                  <a:pt x="307" y="0"/>
                </a:cubicBezTo>
                <a:cubicBezTo>
                  <a:pt x="0" y="0"/>
                  <a:pt x="0" y="0"/>
                  <a:pt x="0" y="0"/>
                </a:cubicBezTo>
                <a:cubicBezTo>
                  <a:pt x="0" y="840"/>
                  <a:pt x="0" y="840"/>
                  <a:pt x="0" y="840"/>
                </a:cubicBezTo>
                <a:cubicBezTo>
                  <a:pt x="0" y="867"/>
                  <a:pt x="22" y="888"/>
                  <a:pt x="48" y="888"/>
                </a:cubicBezTo>
                <a:cubicBezTo>
                  <a:pt x="760" y="888"/>
                  <a:pt x="760" y="888"/>
                  <a:pt x="760" y="888"/>
                </a:cubicBezTo>
                <a:cubicBezTo>
                  <a:pt x="786" y="888"/>
                  <a:pt x="808" y="867"/>
                  <a:pt x="808" y="840"/>
                </a:cubicBezTo>
                <a:cubicBezTo>
                  <a:pt x="808" y="0"/>
                  <a:pt x="808" y="0"/>
                  <a:pt x="808" y="0"/>
                </a:cubicBezTo>
                <a:lnTo>
                  <a:pt x="501" y="0"/>
                </a:lnTo>
                <a:close/>
              </a:path>
            </a:pathLst>
          </a:custGeom>
          <a:solidFill>
            <a:srgbClr val="FFFFFF"/>
          </a:solidFill>
          <a:ln w="254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2" name="矩形 3"/>
          <p:cNvSpPr/>
          <p:nvPr/>
        </p:nvSpPr>
        <p:spPr>
          <a:xfrm>
            <a:off x="1192129" y="3907991"/>
            <a:ext cx="2259108" cy="1477328"/>
          </a:xfrm>
          <a:prstGeom prst="rect">
            <a:avLst/>
          </a:prstGeom>
        </p:spPr>
        <p:txBody>
          <a:bodyPr wrap="square">
            <a:spAutoFit/>
          </a:bodyPr>
          <a:lstStyle/>
          <a:p>
            <a:pPr algn="ctr" fontAlgn="ctr">
              <a:lnSpc>
                <a:spcPct val="150000"/>
              </a:lnSpc>
            </a:pPr>
            <a:r>
              <a:rPr lang="en-US" altLang="zh-CN" sz="1600" dirty="0">
                <a:solidFill>
                  <a:schemeClr val="tx1">
                    <a:lumMod val="75000"/>
                    <a:lumOff val="25000"/>
                  </a:schemeClr>
                </a:solidFill>
                <a:cs typeface="+mn-ea"/>
                <a:sym typeface="+mn-lt"/>
              </a:rPr>
              <a:t>Start day : </a:t>
            </a:r>
            <a:r>
              <a:rPr lang="en-US" altLang="zh-CN" sz="1600" dirty="0">
                <a:sym typeface="+mn-lt"/>
              </a:rPr>
              <a:t>13</a:t>
            </a:r>
            <a:r>
              <a:rPr lang="en-US" sz="1600" dirty="0"/>
              <a:t>/10/2024</a:t>
            </a:r>
            <a:br>
              <a:rPr lang="en-US" sz="1600" dirty="0"/>
            </a:br>
            <a:r>
              <a:rPr lang="en-US" sz="1600" dirty="0"/>
              <a:t>End day : 02/11/2024</a:t>
            </a:r>
            <a:br>
              <a:rPr lang="en-US" sz="1600" dirty="0"/>
            </a:br>
            <a:r>
              <a:rPr lang="en-US" sz="1600" dirty="0"/>
              <a:t>During : 21 days</a:t>
            </a:r>
            <a:endParaRPr lang="en-US" altLang="zh-CN" sz="1600" dirty="0">
              <a:solidFill>
                <a:schemeClr val="tx1">
                  <a:lumMod val="75000"/>
                  <a:lumOff val="25000"/>
                </a:schemeClr>
              </a:solidFill>
              <a:cs typeface="+mn-ea"/>
              <a:sym typeface="+mn-lt"/>
            </a:endParaRPr>
          </a:p>
          <a:p>
            <a:pPr algn="ctr" fontAlgn="ctr">
              <a:lnSpc>
                <a:spcPct val="150000"/>
              </a:lnSpc>
            </a:pPr>
            <a:endParaRPr lang="en-US" altLang="zh-CN" sz="1200" dirty="0">
              <a:solidFill>
                <a:schemeClr val="tx1">
                  <a:lumMod val="75000"/>
                  <a:lumOff val="25000"/>
                </a:schemeClr>
              </a:solidFill>
              <a:cs typeface="+mn-ea"/>
              <a:sym typeface="+mn-lt"/>
            </a:endParaRPr>
          </a:p>
        </p:txBody>
      </p:sp>
      <p:sp>
        <p:nvSpPr>
          <p:cNvPr id="13" name="矩形 4"/>
          <p:cNvSpPr/>
          <p:nvPr/>
        </p:nvSpPr>
        <p:spPr>
          <a:xfrm>
            <a:off x="1424017" y="3459754"/>
            <a:ext cx="1727779" cy="400110"/>
          </a:xfrm>
          <a:prstGeom prst="rect">
            <a:avLst/>
          </a:prstGeom>
        </p:spPr>
        <p:txBody>
          <a:bodyPr wrap="square">
            <a:spAutoFit/>
          </a:bodyPr>
          <a:lstStyle/>
          <a:p>
            <a:pPr algn="ctr"/>
            <a:r>
              <a:rPr lang="en-US" altLang="zh-CN" sz="2000" b="1" dirty="0">
                <a:solidFill>
                  <a:srgbClr val="1D4251"/>
                </a:solidFill>
                <a:cs typeface="+mn-ea"/>
                <a:sym typeface="+mn-lt"/>
              </a:rPr>
              <a:t>Sprint 1</a:t>
            </a:r>
            <a:endParaRPr lang="zh-CN" altLang="en-US" sz="2000" b="1" dirty="0">
              <a:solidFill>
                <a:srgbClr val="1D4251"/>
              </a:solidFill>
              <a:cs typeface="+mn-ea"/>
              <a:sym typeface="+mn-lt"/>
            </a:endParaRPr>
          </a:p>
        </p:txBody>
      </p:sp>
      <p:sp>
        <p:nvSpPr>
          <p:cNvPr id="17" name="Freeform 16"/>
          <p:cNvSpPr>
            <a:spLocks/>
          </p:cNvSpPr>
          <p:nvPr/>
        </p:nvSpPr>
        <p:spPr bwMode="auto">
          <a:xfrm>
            <a:off x="5100264" y="2151664"/>
            <a:ext cx="1784990" cy="1268796"/>
          </a:xfrm>
          <a:custGeom>
            <a:avLst/>
            <a:gdLst>
              <a:gd name="T0" fmla="*/ 808 w 808"/>
              <a:gd name="T1" fmla="*/ 508 h 508"/>
              <a:gd name="T2" fmla="*/ 808 w 808"/>
              <a:gd name="T3" fmla="*/ 48 h 508"/>
              <a:gd name="T4" fmla="*/ 760 w 808"/>
              <a:gd name="T5" fmla="*/ 0 h 508"/>
              <a:gd name="T6" fmla="*/ 48 w 808"/>
              <a:gd name="T7" fmla="*/ 0 h 508"/>
              <a:gd name="T8" fmla="*/ 0 w 808"/>
              <a:gd name="T9" fmla="*/ 48 h 508"/>
              <a:gd name="T10" fmla="*/ 0 w 808"/>
              <a:gd name="T11" fmla="*/ 508 h 508"/>
              <a:gd name="T12" fmla="*/ 808 w 808"/>
              <a:gd name="T13" fmla="*/ 508 h 508"/>
            </a:gdLst>
            <a:ahLst/>
            <a:cxnLst>
              <a:cxn ang="0">
                <a:pos x="T0" y="T1"/>
              </a:cxn>
              <a:cxn ang="0">
                <a:pos x="T2" y="T3"/>
              </a:cxn>
              <a:cxn ang="0">
                <a:pos x="T4" y="T5"/>
              </a:cxn>
              <a:cxn ang="0">
                <a:pos x="T6" y="T7"/>
              </a:cxn>
              <a:cxn ang="0">
                <a:pos x="T8" y="T9"/>
              </a:cxn>
              <a:cxn ang="0">
                <a:pos x="T10" y="T11"/>
              </a:cxn>
              <a:cxn ang="0">
                <a:pos x="T12" y="T13"/>
              </a:cxn>
            </a:cxnLst>
            <a:rect l="0" t="0" r="r" b="b"/>
            <a:pathLst>
              <a:path w="808" h="508">
                <a:moveTo>
                  <a:pt x="808" y="508"/>
                </a:moveTo>
                <a:cubicBezTo>
                  <a:pt x="808" y="48"/>
                  <a:pt x="808" y="48"/>
                  <a:pt x="808" y="48"/>
                </a:cubicBezTo>
                <a:cubicBezTo>
                  <a:pt x="808" y="22"/>
                  <a:pt x="786" y="0"/>
                  <a:pt x="760" y="0"/>
                </a:cubicBezTo>
                <a:cubicBezTo>
                  <a:pt x="48" y="0"/>
                  <a:pt x="48" y="0"/>
                  <a:pt x="48" y="0"/>
                </a:cubicBezTo>
                <a:cubicBezTo>
                  <a:pt x="22" y="0"/>
                  <a:pt x="0" y="22"/>
                  <a:pt x="0" y="48"/>
                </a:cubicBezTo>
                <a:cubicBezTo>
                  <a:pt x="0" y="508"/>
                  <a:pt x="0" y="508"/>
                  <a:pt x="0" y="508"/>
                </a:cubicBezTo>
                <a:lnTo>
                  <a:pt x="808" y="508"/>
                </a:lnTo>
                <a:close/>
              </a:path>
            </a:pathLst>
          </a:custGeom>
          <a:solidFill>
            <a:srgbClr val="F5C700"/>
          </a:solidFill>
          <a:ln>
            <a:noFill/>
          </a:ln>
        </p:spPr>
        <p:txBody>
          <a:bodyPr vert="horz" wrap="square" lIns="0" tIns="0" rIns="0" bIns="216000" numCol="1" anchor="ctr" anchorCtr="0" compatLnSpc="1">
            <a:prstTxWarp prst="textNoShape">
              <a:avLst/>
            </a:prstTxWarp>
          </a:bodyPr>
          <a:lstStyle/>
          <a:p>
            <a:pPr algn="ctr"/>
            <a:r>
              <a:rPr lang="en-US" altLang="zh-CN" sz="4400" dirty="0">
                <a:solidFill>
                  <a:schemeClr val="bg1"/>
                </a:solidFill>
                <a:cs typeface="+mn-ea"/>
                <a:sym typeface="+mn-lt"/>
              </a:rPr>
              <a:t>02</a:t>
            </a:r>
            <a:endParaRPr lang="zh-CN" altLang="en-US" sz="4400" dirty="0">
              <a:solidFill>
                <a:schemeClr val="bg1"/>
              </a:solidFill>
              <a:cs typeface="+mn-ea"/>
              <a:sym typeface="+mn-lt"/>
            </a:endParaRPr>
          </a:p>
        </p:txBody>
      </p:sp>
      <p:sp>
        <p:nvSpPr>
          <p:cNvPr id="18" name="Freeform 17"/>
          <p:cNvSpPr>
            <a:spLocks/>
          </p:cNvSpPr>
          <p:nvPr/>
        </p:nvSpPr>
        <p:spPr bwMode="auto">
          <a:xfrm>
            <a:off x="4907066" y="3083664"/>
            <a:ext cx="2171387" cy="2697754"/>
          </a:xfrm>
          <a:custGeom>
            <a:avLst/>
            <a:gdLst>
              <a:gd name="T0" fmla="*/ 501 w 808"/>
              <a:gd name="T1" fmla="*/ 0 h 888"/>
              <a:gd name="T2" fmla="*/ 404 w 808"/>
              <a:gd name="T3" fmla="*/ 97 h 888"/>
              <a:gd name="T4" fmla="*/ 307 w 808"/>
              <a:gd name="T5" fmla="*/ 0 h 888"/>
              <a:gd name="T6" fmla="*/ 0 w 808"/>
              <a:gd name="T7" fmla="*/ 0 h 888"/>
              <a:gd name="T8" fmla="*/ 0 w 808"/>
              <a:gd name="T9" fmla="*/ 840 h 888"/>
              <a:gd name="T10" fmla="*/ 48 w 808"/>
              <a:gd name="T11" fmla="*/ 888 h 888"/>
              <a:gd name="T12" fmla="*/ 760 w 808"/>
              <a:gd name="T13" fmla="*/ 888 h 888"/>
              <a:gd name="T14" fmla="*/ 808 w 808"/>
              <a:gd name="T15" fmla="*/ 840 h 888"/>
              <a:gd name="T16" fmla="*/ 808 w 808"/>
              <a:gd name="T17" fmla="*/ 0 h 888"/>
              <a:gd name="T18" fmla="*/ 501 w 808"/>
              <a:gd name="T19" fmla="*/ 0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08" h="888">
                <a:moveTo>
                  <a:pt x="501" y="0"/>
                </a:moveTo>
                <a:cubicBezTo>
                  <a:pt x="501" y="54"/>
                  <a:pt x="458" y="97"/>
                  <a:pt x="404" y="97"/>
                </a:cubicBezTo>
                <a:cubicBezTo>
                  <a:pt x="350" y="97"/>
                  <a:pt x="307" y="54"/>
                  <a:pt x="307" y="0"/>
                </a:cubicBezTo>
                <a:cubicBezTo>
                  <a:pt x="0" y="0"/>
                  <a:pt x="0" y="0"/>
                  <a:pt x="0" y="0"/>
                </a:cubicBezTo>
                <a:cubicBezTo>
                  <a:pt x="0" y="840"/>
                  <a:pt x="0" y="840"/>
                  <a:pt x="0" y="840"/>
                </a:cubicBezTo>
                <a:cubicBezTo>
                  <a:pt x="0" y="867"/>
                  <a:pt x="22" y="888"/>
                  <a:pt x="48" y="888"/>
                </a:cubicBezTo>
                <a:cubicBezTo>
                  <a:pt x="760" y="888"/>
                  <a:pt x="760" y="888"/>
                  <a:pt x="760" y="888"/>
                </a:cubicBezTo>
                <a:cubicBezTo>
                  <a:pt x="786" y="888"/>
                  <a:pt x="808" y="867"/>
                  <a:pt x="808" y="840"/>
                </a:cubicBezTo>
                <a:cubicBezTo>
                  <a:pt x="808" y="0"/>
                  <a:pt x="808" y="0"/>
                  <a:pt x="808" y="0"/>
                </a:cubicBezTo>
                <a:lnTo>
                  <a:pt x="501" y="0"/>
                </a:lnTo>
                <a:close/>
              </a:path>
            </a:pathLst>
          </a:custGeom>
          <a:solidFill>
            <a:srgbClr val="FFFFFF"/>
          </a:solidFill>
          <a:ln w="254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0" name="矩形 8"/>
          <p:cNvSpPr/>
          <p:nvPr/>
        </p:nvSpPr>
        <p:spPr>
          <a:xfrm>
            <a:off x="5080697" y="3530409"/>
            <a:ext cx="1727779" cy="400110"/>
          </a:xfrm>
          <a:prstGeom prst="rect">
            <a:avLst/>
          </a:prstGeom>
        </p:spPr>
        <p:txBody>
          <a:bodyPr wrap="square">
            <a:spAutoFit/>
          </a:bodyPr>
          <a:lstStyle/>
          <a:p>
            <a:pPr algn="ctr"/>
            <a:r>
              <a:rPr lang="en-US" altLang="zh-CN" sz="2000" b="1" dirty="0">
                <a:solidFill>
                  <a:srgbClr val="F5C700"/>
                </a:solidFill>
                <a:cs typeface="+mn-ea"/>
                <a:sym typeface="+mn-lt"/>
              </a:rPr>
              <a:t>Sprint 2</a:t>
            </a:r>
            <a:endParaRPr lang="zh-CN" altLang="en-US" sz="2000" b="1" dirty="0">
              <a:solidFill>
                <a:srgbClr val="F5C700"/>
              </a:solidFill>
              <a:cs typeface="+mn-ea"/>
              <a:sym typeface="+mn-lt"/>
            </a:endParaRPr>
          </a:p>
        </p:txBody>
      </p:sp>
      <p:sp>
        <p:nvSpPr>
          <p:cNvPr id="21" name="Freeform 5"/>
          <p:cNvSpPr>
            <a:spLocks/>
          </p:cNvSpPr>
          <p:nvPr/>
        </p:nvSpPr>
        <p:spPr bwMode="auto">
          <a:xfrm>
            <a:off x="8455909" y="2190958"/>
            <a:ext cx="1784990" cy="1268796"/>
          </a:xfrm>
          <a:custGeom>
            <a:avLst/>
            <a:gdLst>
              <a:gd name="T0" fmla="*/ 808 w 808"/>
              <a:gd name="T1" fmla="*/ 508 h 508"/>
              <a:gd name="T2" fmla="*/ 808 w 808"/>
              <a:gd name="T3" fmla="*/ 48 h 508"/>
              <a:gd name="T4" fmla="*/ 760 w 808"/>
              <a:gd name="T5" fmla="*/ 0 h 508"/>
              <a:gd name="T6" fmla="*/ 48 w 808"/>
              <a:gd name="T7" fmla="*/ 0 h 508"/>
              <a:gd name="T8" fmla="*/ 0 w 808"/>
              <a:gd name="T9" fmla="*/ 48 h 508"/>
              <a:gd name="T10" fmla="*/ 0 w 808"/>
              <a:gd name="T11" fmla="*/ 508 h 508"/>
              <a:gd name="T12" fmla="*/ 808 w 808"/>
              <a:gd name="T13" fmla="*/ 508 h 508"/>
            </a:gdLst>
            <a:ahLst/>
            <a:cxnLst>
              <a:cxn ang="0">
                <a:pos x="T0" y="T1"/>
              </a:cxn>
              <a:cxn ang="0">
                <a:pos x="T2" y="T3"/>
              </a:cxn>
              <a:cxn ang="0">
                <a:pos x="T4" y="T5"/>
              </a:cxn>
              <a:cxn ang="0">
                <a:pos x="T6" y="T7"/>
              </a:cxn>
              <a:cxn ang="0">
                <a:pos x="T8" y="T9"/>
              </a:cxn>
              <a:cxn ang="0">
                <a:pos x="T10" y="T11"/>
              </a:cxn>
              <a:cxn ang="0">
                <a:pos x="T12" y="T13"/>
              </a:cxn>
            </a:cxnLst>
            <a:rect l="0" t="0" r="r" b="b"/>
            <a:pathLst>
              <a:path w="808" h="508">
                <a:moveTo>
                  <a:pt x="808" y="508"/>
                </a:moveTo>
                <a:cubicBezTo>
                  <a:pt x="808" y="48"/>
                  <a:pt x="808" y="48"/>
                  <a:pt x="808" y="48"/>
                </a:cubicBezTo>
                <a:cubicBezTo>
                  <a:pt x="808" y="22"/>
                  <a:pt x="786" y="0"/>
                  <a:pt x="760" y="0"/>
                </a:cubicBezTo>
                <a:cubicBezTo>
                  <a:pt x="48" y="0"/>
                  <a:pt x="48" y="0"/>
                  <a:pt x="48" y="0"/>
                </a:cubicBezTo>
                <a:cubicBezTo>
                  <a:pt x="22" y="0"/>
                  <a:pt x="0" y="22"/>
                  <a:pt x="0" y="48"/>
                </a:cubicBezTo>
                <a:cubicBezTo>
                  <a:pt x="0" y="508"/>
                  <a:pt x="0" y="508"/>
                  <a:pt x="0" y="508"/>
                </a:cubicBezTo>
                <a:lnTo>
                  <a:pt x="808" y="508"/>
                </a:lnTo>
                <a:close/>
              </a:path>
            </a:pathLst>
          </a:custGeom>
          <a:solidFill>
            <a:srgbClr val="8A3E7E"/>
          </a:solidFill>
          <a:ln>
            <a:noFill/>
          </a:ln>
        </p:spPr>
        <p:txBody>
          <a:bodyPr vert="horz" wrap="square" lIns="0" tIns="0" rIns="0" bIns="216000" numCol="1" anchor="ctr" anchorCtr="0" compatLnSpc="1">
            <a:prstTxWarp prst="textNoShape">
              <a:avLst/>
            </a:prstTxWarp>
          </a:bodyPr>
          <a:lstStyle/>
          <a:p>
            <a:pPr algn="ctr"/>
            <a:r>
              <a:rPr lang="en-US" altLang="zh-CN" sz="4400" dirty="0">
                <a:solidFill>
                  <a:schemeClr val="bg1"/>
                </a:solidFill>
                <a:cs typeface="+mn-ea"/>
                <a:sym typeface="+mn-lt"/>
              </a:rPr>
              <a:t>03</a:t>
            </a:r>
            <a:endParaRPr lang="zh-CN" altLang="en-US" sz="4400" dirty="0">
              <a:solidFill>
                <a:schemeClr val="bg1"/>
              </a:solidFill>
              <a:cs typeface="+mn-ea"/>
              <a:sym typeface="+mn-lt"/>
            </a:endParaRPr>
          </a:p>
        </p:txBody>
      </p:sp>
      <p:sp>
        <p:nvSpPr>
          <p:cNvPr id="22" name="Freeform 6"/>
          <p:cNvSpPr>
            <a:spLocks/>
          </p:cNvSpPr>
          <p:nvPr/>
        </p:nvSpPr>
        <p:spPr bwMode="auto">
          <a:xfrm>
            <a:off x="8262711" y="3083664"/>
            <a:ext cx="2171387" cy="2697754"/>
          </a:xfrm>
          <a:custGeom>
            <a:avLst/>
            <a:gdLst>
              <a:gd name="T0" fmla="*/ 501 w 808"/>
              <a:gd name="T1" fmla="*/ 0 h 888"/>
              <a:gd name="T2" fmla="*/ 404 w 808"/>
              <a:gd name="T3" fmla="*/ 97 h 888"/>
              <a:gd name="T4" fmla="*/ 307 w 808"/>
              <a:gd name="T5" fmla="*/ 0 h 888"/>
              <a:gd name="T6" fmla="*/ 0 w 808"/>
              <a:gd name="T7" fmla="*/ 0 h 888"/>
              <a:gd name="T8" fmla="*/ 0 w 808"/>
              <a:gd name="T9" fmla="*/ 840 h 888"/>
              <a:gd name="T10" fmla="*/ 48 w 808"/>
              <a:gd name="T11" fmla="*/ 888 h 888"/>
              <a:gd name="T12" fmla="*/ 760 w 808"/>
              <a:gd name="T13" fmla="*/ 888 h 888"/>
              <a:gd name="T14" fmla="*/ 808 w 808"/>
              <a:gd name="T15" fmla="*/ 840 h 888"/>
              <a:gd name="T16" fmla="*/ 808 w 808"/>
              <a:gd name="T17" fmla="*/ 0 h 888"/>
              <a:gd name="T18" fmla="*/ 501 w 808"/>
              <a:gd name="T19" fmla="*/ 0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08" h="888">
                <a:moveTo>
                  <a:pt x="501" y="0"/>
                </a:moveTo>
                <a:cubicBezTo>
                  <a:pt x="501" y="54"/>
                  <a:pt x="458" y="97"/>
                  <a:pt x="404" y="97"/>
                </a:cubicBezTo>
                <a:cubicBezTo>
                  <a:pt x="350" y="97"/>
                  <a:pt x="307" y="54"/>
                  <a:pt x="307" y="0"/>
                </a:cubicBezTo>
                <a:cubicBezTo>
                  <a:pt x="0" y="0"/>
                  <a:pt x="0" y="0"/>
                  <a:pt x="0" y="0"/>
                </a:cubicBezTo>
                <a:cubicBezTo>
                  <a:pt x="0" y="840"/>
                  <a:pt x="0" y="840"/>
                  <a:pt x="0" y="840"/>
                </a:cubicBezTo>
                <a:cubicBezTo>
                  <a:pt x="0" y="867"/>
                  <a:pt x="22" y="888"/>
                  <a:pt x="48" y="888"/>
                </a:cubicBezTo>
                <a:cubicBezTo>
                  <a:pt x="760" y="888"/>
                  <a:pt x="760" y="888"/>
                  <a:pt x="760" y="888"/>
                </a:cubicBezTo>
                <a:cubicBezTo>
                  <a:pt x="786" y="888"/>
                  <a:pt x="808" y="867"/>
                  <a:pt x="808" y="840"/>
                </a:cubicBezTo>
                <a:cubicBezTo>
                  <a:pt x="808" y="0"/>
                  <a:pt x="808" y="0"/>
                  <a:pt x="808" y="0"/>
                </a:cubicBezTo>
                <a:lnTo>
                  <a:pt x="501" y="0"/>
                </a:lnTo>
                <a:close/>
              </a:path>
            </a:pathLst>
          </a:custGeom>
          <a:solidFill>
            <a:srgbClr val="FFFFFF"/>
          </a:solidFill>
          <a:ln w="254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4" name="矩形 12"/>
          <p:cNvSpPr/>
          <p:nvPr/>
        </p:nvSpPr>
        <p:spPr>
          <a:xfrm>
            <a:off x="8455909" y="3606645"/>
            <a:ext cx="1727779" cy="400110"/>
          </a:xfrm>
          <a:prstGeom prst="rect">
            <a:avLst/>
          </a:prstGeom>
        </p:spPr>
        <p:txBody>
          <a:bodyPr wrap="square">
            <a:spAutoFit/>
          </a:bodyPr>
          <a:lstStyle/>
          <a:p>
            <a:pPr algn="ctr"/>
            <a:r>
              <a:rPr lang="en-US" altLang="zh-CN" sz="2000" b="1" dirty="0">
                <a:solidFill>
                  <a:srgbClr val="1D4251"/>
                </a:solidFill>
                <a:cs typeface="+mn-ea"/>
                <a:sym typeface="+mn-lt"/>
              </a:rPr>
              <a:t>Sprint 3</a:t>
            </a:r>
            <a:endParaRPr lang="zh-CN" altLang="en-US" sz="2000" b="1" dirty="0">
              <a:solidFill>
                <a:srgbClr val="1D4251"/>
              </a:solidFill>
              <a:cs typeface="+mn-ea"/>
              <a:sym typeface="+mn-lt"/>
            </a:endParaRPr>
          </a:p>
        </p:txBody>
      </p:sp>
      <p:sp>
        <p:nvSpPr>
          <p:cNvPr id="29" name="矩形 3"/>
          <p:cNvSpPr/>
          <p:nvPr/>
        </p:nvSpPr>
        <p:spPr>
          <a:xfrm>
            <a:off x="4819345" y="3943772"/>
            <a:ext cx="2259108" cy="1477328"/>
          </a:xfrm>
          <a:prstGeom prst="rect">
            <a:avLst/>
          </a:prstGeom>
        </p:spPr>
        <p:txBody>
          <a:bodyPr wrap="square">
            <a:spAutoFit/>
          </a:bodyPr>
          <a:lstStyle/>
          <a:p>
            <a:pPr algn="ctr" fontAlgn="ctr">
              <a:lnSpc>
                <a:spcPct val="150000"/>
              </a:lnSpc>
            </a:pPr>
            <a:r>
              <a:rPr lang="en-US" altLang="zh-CN" sz="1600" dirty="0">
                <a:solidFill>
                  <a:schemeClr val="tx1">
                    <a:lumMod val="75000"/>
                    <a:lumOff val="25000"/>
                  </a:schemeClr>
                </a:solidFill>
                <a:cs typeface="+mn-ea"/>
                <a:sym typeface="+mn-lt"/>
              </a:rPr>
              <a:t>Start day : </a:t>
            </a:r>
            <a:r>
              <a:rPr lang="en-US" altLang="zh-CN" sz="1600" dirty="0">
                <a:sym typeface="+mn-lt"/>
              </a:rPr>
              <a:t>03</a:t>
            </a:r>
            <a:r>
              <a:rPr lang="en-US" sz="1600" dirty="0"/>
              <a:t>/11/2024</a:t>
            </a:r>
            <a:br>
              <a:rPr lang="en-US" sz="1600" dirty="0"/>
            </a:br>
            <a:r>
              <a:rPr lang="en-US" sz="1600" dirty="0"/>
              <a:t>End day : 23/11/2024</a:t>
            </a:r>
            <a:br>
              <a:rPr lang="en-US" sz="1600" dirty="0"/>
            </a:br>
            <a:r>
              <a:rPr lang="en-US" sz="1600" dirty="0"/>
              <a:t>During : 21 days</a:t>
            </a:r>
            <a:endParaRPr lang="en-US" altLang="zh-CN" sz="1600" dirty="0">
              <a:solidFill>
                <a:schemeClr val="tx1">
                  <a:lumMod val="75000"/>
                  <a:lumOff val="25000"/>
                </a:schemeClr>
              </a:solidFill>
              <a:cs typeface="+mn-ea"/>
              <a:sym typeface="+mn-lt"/>
            </a:endParaRPr>
          </a:p>
          <a:p>
            <a:pPr algn="ctr" fontAlgn="ctr">
              <a:lnSpc>
                <a:spcPct val="150000"/>
              </a:lnSpc>
            </a:pPr>
            <a:endParaRPr lang="en-US" altLang="zh-CN" sz="1200" dirty="0">
              <a:solidFill>
                <a:schemeClr val="tx1">
                  <a:lumMod val="75000"/>
                  <a:lumOff val="25000"/>
                </a:schemeClr>
              </a:solidFill>
              <a:cs typeface="+mn-ea"/>
              <a:sym typeface="+mn-lt"/>
            </a:endParaRPr>
          </a:p>
        </p:txBody>
      </p:sp>
      <p:sp>
        <p:nvSpPr>
          <p:cNvPr id="30" name="矩形 3"/>
          <p:cNvSpPr/>
          <p:nvPr/>
        </p:nvSpPr>
        <p:spPr>
          <a:xfrm>
            <a:off x="8174990" y="3930519"/>
            <a:ext cx="2259108" cy="1477328"/>
          </a:xfrm>
          <a:prstGeom prst="rect">
            <a:avLst/>
          </a:prstGeom>
        </p:spPr>
        <p:txBody>
          <a:bodyPr wrap="square">
            <a:spAutoFit/>
          </a:bodyPr>
          <a:lstStyle/>
          <a:p>
            <a:pPr algn="ctr" fontAlgn="ctr">
              <a:lnSpc>
                <a:spcPct val="150000"/>
              </a:lnSpc>
            </a:pPr>
            <a:r>
              <a:rPr lang="en-US" altLang="zh-CN" sz="1600" dirty="0">
                <a:solidFill>
                  <a:schemeClr val="tx1">
                    <a:lumMod val="75000"/>
                    <a:lumOff val="25000"/>
                  </a:schemeClr>
                </a:solidFill>
                <a:cs typeface="+mn-ea"/>
                <a:sym typeface="+mn-lt"/>
              </a:rPr>
              <a:t>Start day : </a:t>
            </a:r>
            <a:r>
              <a:rPr lang="en-US" altLang="zh-CN" sz="1600" dirty="0">
                <a:sym typeface="+mn-lt"/>
              </a:rPr>
              <a:t>24</a:t>
            </a:r>
            <a:r>
              <a:rPr lang="en-US" sz="1600" dirty="0"/>
              <a:t>/11/2024</a:t>
            </a:r>
            <a:br>
              <a:rPr lang="en-US" sz="1600" dirty="0"/>
            </a:br>
            <a:r>
              <a:rPr lang="en-US" sz="1600" dirty="0"/>
              <a:t>End day : 12/12/2024</a:t>
            </a:r>
            <a:br>
              <a:rPr lang="en-US" sz="1600" dirty="0"/>
            </a:br>
            <a:r>
              <a:rPr lang="en-US" sz="1600" dirty="0"/>
              <a:t>During : 21 days</a:t>
            </a:r>
            <a:endParaRPr lang="en-US" altLang="zh-CN" sz="1600" dirty="0">
              <a:solidFill>
                <a:schemeClr val="tx1">
                  <a:lumMod val="75000"/>
                  <a:lumOff val="25000"/>
                </a:schemeClr>
              </a:solidFill>
              <a:cs typeface="+mn-ea"/>
              <a:sym typeface="+mn-lt"/>
            </a:endParaRPr>
          </a:p>
          <a:p>
            <a:pPr algn="ctr" fontAlgn="ctr">
              <a:lnSpc>
                <a:spcPct val="150000"/>
              </a:lnSpc>
            </a:pPr>
            <a:endParaRPr lang="en-US" altLang="zh-CN" sz="1200" dirty="0">
              <a:solidFill>
                <a:schemeClr val="tx1">
                  <a:lumMod val="75000"/>
                  <a:lumOff val="25000"/>
                </a:schemeClr>
              </a:solidFill>
              <a:cs typeface="+mn-ea"/>
              <a:sym typeface="+mn-lt"/>
            </a:endParaRPr>
          </a:p>
        </p:txBody>
      </p:sp>
    </p:spTree>
    <p:extLst>
      <p:ext uri="{BB962C8B-B14F-4D97-AF65-F5344CB8AC3E}">
        <p14:creationId xmlns:p14="http://schemas.microsoft.com/office/powerpoint/2010/main" val="1261379960"/>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1000"/>
                                        <p:tgtEl>
                                          <p:spTgt spid="31"/>
                                        </p:tgtEl>
                                      </p:cBhvr>
                                    </p:animEffect>
                                    <p:anim calcmode="lin" valueType="num">
                                      <p:cBhvr>
                                        <p:cTn id="8" dur="1000" fill="hold"/>
                                        <p:tgtEl>
                                          <p:spTgt spid="31"/>
                                        </p:tgtEl>
                                        <p:attrNameLst>
                                          <p:attrName>ppt_x</p:attrName>
                                        </p:attrNameLst>
                                      </p:cBhvr>
                                      <p:tavLst>
                                        <p:tav tm="0">
                                          <p:val>
                                            <p:strVal val="#ppt_x"/>
                                          </p:val>
                                        </p:tav>
                                        <p:tav tm="100000">
                                          <p:val>
                                            <p:strVal val="#ppt_x"/>
                                          </p:val>
                                        </p:tav>
                                      </p:tavLst>
                                    </p:anim>
                                    <p:anim calcmode="lin" valueType="num">
                                      <p:cBhvr>
                                        <p:cTn id="9" dur="1000" fill="hold"/>
                                        <p:tgtEl>
                                          <p:spTgt spid="31"/>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32">
                                            <p:txEl>
                                              <p:pRg st="0" end="0"/>
                                            </p:txEl>
                                          </p:spTgt>
                                        </p:tgtEl>
                                        <p:attrNameLst>
                                          <p:attrName>style.visibility</p:attrName>
                                        </p:attrNameLst>
                                      </p:cBhvr>
                                      <p:to>
                                        <p:strVal val="visible"/>
                                      </p:to>
                                    </p:set>
                                    <p:animEffect transition="in" filter="fade">
                                      <p:cBhvr>
                                        <p:cTn id="13" dur="1000"/>
                                        <p:tgtEl>
                                          <p:spTgt spid="32">
                                            <p:txEl>
                                              <p:pRg st="0" end="0"/>
                                            </p:txEl>
                                          </p:spTgt>
                                        </p:tgtEl>
                                      </p:cBhvr>
                                    </p:animEffect>
                                    <p:anim calcmode="lin" valueType="num">
                                      <p:cBhvr>
                                        <p:cTn id="14" dur="1000" fill="hold"/>
                                        <p:tgtEl>
                                          <p:spTgt spid="32">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32">
                                            <p:txEl>
                                              <p:pRg st="0" end="0"/>
                                            </p:txEl>
                                          </p:spTgt>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16" presetClass="entr" presetSubtype="21" fill="hold" grpId="0"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barn(inVertical)">
                                      <p:cBhvr>
                                        <p:cTn id="19" dur="500"/>
                                        <p:tgtEl>
                                          <p:spTgt spid="10"/>
                                        </p:tgtEl>
                                      </p:cBhvr>
                                    </p:animEffect>
                                  </p:childTnLst>
                                </p:cTn>
                              </p:par>
                              <p:par>
                                <p:cTn id="20" presetID="16" presetClass="entr" presetSubtype="21"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barn(inVertical)">
                                      <p:cBhvr>
                                        <p:cTn id="22" dur="500"/>
                                        <p:tgtEl>
                                          <p:spTgt spid="11"/>
                                        </p:tgtEl>
                                      </p:cBhvr>
                                    </p:animEffect>
                                  </p:childTnLst>
                                </p:cTn>
                              </p:par>
                              <p:par>
                                <p:cTn id="23" presetID="16" presetClass="entr" presetSubtype="21"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barn(inVertical)">
                                      <p:cBhvr>
                                        <p:cTn id="25" dur="500"/>
                                        <p:tgtEl>
                                          <p:spTgt spid="12"/>
                                        </p:tgtEl>
                                      </p:cBhvr>
                                    </p:animEffect>
                                  </p:childTnLst>
                                </p:cTn>
                              </p:par>
                              <p:par>
                                <p:cTn id="26" presetID="16" presetClass="entr" presetSubtype="21"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barn(inVertical)">
                                      <p:cBhvr>
                                        <p:cTn id="28" dur="500"/>
                                        <p:tgtEl>
                                          <p:spTgt spid="13"/>
                                        </p:tgtEl>
                                      </p:cBhvr>
                                    </p:animEffect>
                                  </p:childTnLst>
                                </p:cTn>
                              </p:par>
                              <p:par>
                                <p:cTn id="29" presetID="16" presetClass="entr" presetSubtype="21"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barn(inVertical)">
                                      <p:cBhvr>
                                        <p:cTn id="31" dur="500"/>
                                        <p:tgtEl>
                                          <p:spTgt spid="17"/>
                                        </p:tgtEl>
                                      </p:cBhvr>
                                    </p:animEffect>
                                  </p:childTnLst>
                                </p:cTn>
                              </p:par>
                              <p:par>
                                <p:cTn id="32" presetID="16" presetClass="entr" presetSubtype="21" fill="hold" grpId="0" nodeType="with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barn(inVertical)">
                                      <p:cBhvr>
                                        <p:cTn id="34" dur="500"/>
                                        <p:tgtEl>
                                          <p:spTgt spid="18"/>
                                        </p:tgtEl>
                                      </p:cBhvr>
                                    </p:animEffect>
                                  </p:childTnLst>
                                </p:cTn>
                              </p:par>
                              <p:par>
                                <p:cTn id="35" presetID="16" presetClass="entr" presetSubtype="21" fill="hold" grpId="0" nodeType="with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barn(inVertical)">
                                      <p:cBhvr>
                                        <p:cTn id="37" dur="500"/>
                                        <p:tgtEl>
                                          <p:spTgt spid="20"/>
                                        </p:tgtEl>
                                      </p:cBhvr>
                                    </p:animEffect>
                                  </p:childTnLst>
                                </p:cTn>
                              </p:par>
                              <p:par>
                                <p:cTn id="38" presetID="16" presetClass="entr" presetSubtype="21" fill="hold" grpId="0" nodeType="withEffect">
                                  <p:stCondLst>
                                    <p:cond delay="0"/>
                                  </p:stCondLst>
                                  <p:childTnLst>
                                    <p:set>
                                      <p:cBhvr>
                                        <p:cTn id="39" dur="1" fill="hold">
                                          <p:stCondLst>
                                            <p:cond delay="0"/>
                                          </p:stCondLst>
                                        </p:cTn>
                                        <p:tgtEl>
                                          <p:spTgt spid="21"/>
                                        </p:tgtEl>
                                        <p:attrNameLst>
                                          <p:attrName>style.visibility</p:attrName>
                                        </p:attrNameLst>
                                      </p:cBhvr>
                                      <p:to>
                                        <p:strVal val="visible"/>
                                      </p:to>
                                    </p:set>
                                    <p:animEffect transition="in" filter="barn(inVertical)">
                                      <p:cBhvr>
                                        <p:cTn id="40" dur="500"/>
                                        <p:tgtEl>
                                          <p:spTgt spid="21"/>
                                        </p:tgtEl>
                                      </p:cBhvr>
                                    </p:animEffect>
                                  </p:childTnLst>
                                </p:cTn>
                              </p:par>
                              <p:par>
                                <p:cTn id="41" presetID="16" presetClass="entr" presetSubtype="21" fill="hold" grpId="0" nodeType="withEffect">
                                  <p:stCondLst>
                                    <p:cond delay="0"/>
                                  </p:stCondLst>
                                  <p:childTnLst>
                                    <p:set>
                                      <p:cBhvr>
                                        <p:cTn id="42" dur="1" fill="hold">
                                          <p:stCondLst>
                                            <p:cond delay="0"/>
                                          </p:stCondLst>
                                        </p:cTn>
                                        <p:tgtEl>
                                          <p:spTgt spid="22"/>
                                        </p:tgtEl>
                                        <p:attrNameLst>
                                          <p:attrName>style.visibility</p:attrName>
                                        </p:attrNameLst>
                                      </p:cBhvr>
                                      <p:to>
                                        <p:strVal val="visible"/>
                                      </p:to>
                                    </p:set>
                                    <p:animEffect transition="in" filter="barn(inVertical)">
                                      <p:cBhvr>
                                        <p:cTn id="43" dur="500"/>
                                        <p:tgtEl>
                                          <p:spTgt spid="22"/>
                                        </p:tgtEl>
                                      </p:cBhvr>
                                    </p:animEffect>
                                  </p:childTnLst>
                                </p:cTn>
                              </p:par>
                              <p:par>
                                <p:cTn id="44" presetID="16" presetClass="entr" presetSubtype="21" fill="hold" grpId="0" nodeType="withEffect">
                                  <p:stCondLst>
                                    <p:cond delay="0"/>
                                  </p:stCondLst>
                                  <p:childTnLst>
                                    <p:set>
                                      <p:cBhvr>
                                        <p:cTn id="45" dur="1" fill="hold">
                                          <p:stCondLst>
                                            <p:cond delay="0"/>
                                          </p:stCondLst>
                                        </p:cTn>
                                        <p:tgtEl>
                                          <p:spTgt spid="24"/>
                                        </p:tgtEl>
                                        <p:attrNameLst>
                                          <p:attrName>style.visibility</p:attrName>
                                        </p:attrNameLst>
                                      </p:cBhvr>
                                      <p:to>
                                        <p:strVal val="visible"/>
                                      </p:to>
                                    </p:set>
                                    <p:animEffect transition="in" filter="barn(inVertical)">
                                      <p:cBhvr>
                                        <p:cTn id="46" dur="500"/>
                                        <p:tgtEl>
                                          <p:spTgt spid="24"/>
                                        </p:tgtEl>
                                      </p:cBhvr>
                                    </p:animEffect>
                                  </p:childTnLst>
                                </p:cTn>
                              </p:par>
                              <p:par>
                                <p:cTn id="47" presetID="16" presetClass="entr" presetSubtype="21" fill="hold" grpId="0" nodeType="withEffect">
                                  <p:stCondLst>
                                    <p:cond delay="0"/>
                                  </p:stCondLst>
                                  <p:childTnLst>
                                    <p:set>
                                      <p:cBhvr>
                                        <p:cTn id="48" dur="1" fill="hold">
                                          <p:stCondLst>
                                            <p:cond delay="0"/>
                                          </p:stCondLst>
                                        </p:cTn>
                                        <p:tgtEl>
                                          <p:spTgt spid="29"/>
                                        </p:tgtEl>
                                        <p:attrNameLst>
                                          <p:attrName>style.visibility</p:attrName>
                                        </p:attrNameLst>
                                      </p:cBhvr>
                                      <p:to>
                                        <p:strVal val="visible"/>
                                      </p:to>
                                    </p:set>
                                    <p:animEffect transition="in" filter="barn(inVertical)">
                                      <p:cBhvr>
                                        <p:cTn id="49" dur="500"/>
                                        <p:tgtEl>
                                          <p:spTgt spid="29"/>
                                        </p:tgtEl>
                                      </p:cBhvr>
                                    </p:animEffect>
                                  </p:childTnLst>
                                </p:cTn>
                              </p:par>
                              <p:par>
                                <p:cTn id="50" presetID="16" presetClass="entr" presetSubtype="21" fill="hold" grpId="0" nodeType="withEffect">
                                  <p:stCondLst>
                                    <p:cond delay="0"/>
                                  </p:stCondLst>
                                  <p:childTnLst>
                                    <p:set>
                                      <p:cBhvr>
                                        <p:cTn id="51" dur="1" fill="hold">
                                          <p:stCondLst>
                                            <p:cond delay="0"/>
                                          </p:stCondLst>
                                        </p:cTn>
                                        <p:tgtEl>
                                          <p:spTgt spid="30"/>
                                        </p:tgtEl>
                                        <p:attrNameLst>
                                          <p:attrName>style.visibility</p:attrName>
                                        </p:attrNameLst>
                                      </p:cBhvr>
                                      <p:to>
                                        <p:strVal val="visible"/>
                                      </p:to>
                                    </p:set>
                                    <p:animEffect transition="in" filter="barn(inVertical)">
                                      <p:cBhvr>
                                        <p:cTn id="52"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10" grpId="0" animBg="1"/>
      <p:bldP spid="11" grpId="0" animBg="1"/>
      <p:bldP spid="12" grpId="0"/>
      <p:bldP spid="13" grpId="0"/>
      <p:bldP spid="17" grpId="0" animBg="1"/>
      <p:bldP spid="18" grpId="0" animBg="1"/>
      <p:bldP spid="20" grpId="0"/>
      <p:bldP spid="21" grpId="0" animBg="1"/>
      <p:bldP spid="22" grpId="0" animBg="1"/>
      <p:bldP spid="24" grpId="0"/>
      <p:bldP spid="29" grpId="0"/>
      <p:bldP spid="3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B3D239D7-267C-DC46-6349-66D3E882694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882056" y="118444"/>
            <a:ext cx="2106744" cy="672626"/>
          </a:xfrm>
          <a:prstGeom prst="rect">
            <a:avLst/>
          </a:prstGeom>
        </p:spPr>
      </p:pic>
      <p:sp>
        <p:nvSpPr>
          <p:cNvPr id="15" name="AutoShape 2" descr="Problem solver - icon by Adiom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AutoShape 4" descr="Solution icon PNG and SVG Free Download"/>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cxnSp>
        <p:nvCxnSpPr>
          <p:cNvPr id="3" name="Straight Connector 2"/>
          <p:cNvCxnSpPr/>
          <p:nvPr/>
        </p:nvCxnSpPr>
        <p:spPr>
          <a:xfrm flipV="1">
            <a:off x="0" y="905608"/>
            <a:ext cx="12192000" cy="70338"/>
          </a:xfrm>
          <a:prstGeom prst="line">
            <a:avLst/>
          </a:prstGeom>
        </p:spPr>
        <p:style>
          <a:lnRef idx="1">
            <a:schemeClr val="accent1"/>
          </a:lnRef>
          <a:fillRef idx="0">
            <a:schemeClr val="accent1"/>
          </a:fillRef>
          <a:effectRef idx="0">
            <a:schemeClr val="accent1"/>
          </a:effectRef>
          <a:fontRef idx="minor">
            <a:schemeClr val="tx1"/>
          </a:fontRef>
        </p:style>
      </p:cxnSp>
      <p:sp>
        <p:nvSpPr>
          <p:cNvPr id="11" name="矩形 16"/>
          <p:cNvSpPr/>
          <p:nvPr/>
        </p:nvSpPr>
        <p:spPr>
          <a:xfrm>
            <a:off x="-12668" y="940777"/>
            <a:ext cx="2905337" cy="5882054"/>
          </a:xfrm>
          <a:prstGeom prst="rect">
            <a:avLst/>
          </a:prstGeom>
          <a:solidFill>
            <a:srgbClr val="8A3E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cs typeface="+mn-ea"/>
              <a:sym typeface="+mn-lt"/>
            </a:endParaRPr>
          </a:p>
        </p:txBody>
      </p:sp>
      <p:sp>
        <p:nvSpPr>
          <p:cNvPr id="13" name="矩形 19"/>
          <p:cNvSpPr/>
          <p:nvPr/>
        </p:nvSpPr>
        <p:spPr bwMode="auto">
          <a:xfrm>
            <a:off x="155575" y="2197484"/>
            <a:ext cx="2822331" cy="1569660"/>
          </a:xfrm>
          <a:prstGeom prst="rect">
            <a:avLst/>
          </a:prstGeom>
        </p:spPr>
        <p:txBody>
          <a:bodyPr wrap="square">
            <a:spAutoFit/>
          </a:bodyPr>
          <a:lstStyle/>
          <a:p>
            <a:pPr>
              <a:defRPr/>
            </a:pPr>
            <a:br>
              <a:rPr lang="en-US" altLang="zh-CN" sz="4800" b="1" kern="100" dirty="0">
                <a:solidFill>
                  <a:schemeClr val="bg1"/>
                </a:solidFill>
                <a:latin typeface="+mj-lt"/>
                <a:cs typeface="Times New Roman" panose="02020603050405020304" pitchFamily="18" charset="0"/>
                <a:sym typeface="+mn-lt"/>
              </a:rPr>
            </a:br>
            <a:endParaRPr lang="en-US" altLang="zh-CN" sz="4800" b="1" kern="100" dirty="0">
              <a:solidFill>
                <a:schemeClr val="bg1"/>
              </a:solidFill>
              <a:latin typeface="Times New Roman" panose="02020603050405020304" pitchFamily="18" charset="0"/>
              <a:cs typeface="Times New Roman" panose="02020603050405020304" pitchFamily="18" charset="0"/>
              <a:sym typeface="+mn-lt"/>
            </a:endParaRPr>
          </a:p>
        </p:txBody>
      </p:sp>
      <p:sp>
        <p:nvSpPr>
          <p:cNvPr id="17" name="矩形 19"/>
          <p:cNvSpPr/>
          <p:nvPr/>
        </p:nvSpPr>
        <p:spPr bwMode="auto">
          <a:xfrm>
            <a:off x="171677" y="2846354"/>
            <a:ext cx="2561342" cy="1200329"/>
          </a:xfrm>
          <a:prstGeom prst="rect">
            <a:avLst/>
          </a:prstGeom>
        </p:spPr>
        <p:txBody>
          <a:bodyPr wrap="none">
            <a:spAutoFit/>
          </a:bodyPr>
          <a:lstStyle/>
          <a:p>
            <a:pPr>
              <a:defRPr/>
            </a:pPr>
            <a:r>
              <a:rPr lang="en-US" altLang="zh-CN" sz="3600" b="1" kern="100" dirty="0">
                <a:solidFill>
                  <a:schemeClr val="bg1"/>
                </a:solidFill>
                <a:latin typeface="+mj-lt"/>
                <a:cs typeface="Times New Roman" panose="02020603050405020304" pitchFamily="18" charset="0"/>
                <a:sym typeface="+mn-lt"/>
              </a:rPr>
              <a:t>Tool Used </a:t>
            </a:r>
            <a:br>
              <a:rPr lang="en-US" altLang="zh-CN" sz="3600" b="1" kern="100" dirty="0">
                <a:solidFill>
                  <a:schemeClr val="bg1"/>
                </a:solidFill>
                <a:latin typeface="+mj-lt"/>
                <a:cs typeface="Times New Roman" panose="02020603050405020304" pitchFamily="18" charset="0"/>
                <a:sym typeface="+mn-lt"/>
              </a:rPr>
            </a:br>
            <a:r>
              <a:rPr lang="en-US" altLang="zh-CN" sz="3600" b="1" kern="100" dirty="0">
                <a:solidFill>
                  <a:schemeClr val="bg1"/>
                </a:solidFill>
                <a:latin typeface="+mj-lt"/>
                <a:cs typeface="Times New Roman" panose="02020603050405020304" pitchFamily="18" charset="0"/>
                <a:sym typeface="+mn-lt"/>
              </a:rPr>
              <a:t>To Manage</a:t>
            </a:r>
            <a:endParaRPr lang="en-US" altLang="zh-CN" sz="3600" b="1" kern="100" dirty="0">
              <a:solidFill>
                <a:schemeClr val="bg1"/>
              </a:solidFill>
              <a:latin typeface="Times New Roman" panose="02020603050405020304" pitchFamily="18" charset="0"/>
              <a:cs typeface="Times New Roman" panose="02020603050405020304" pitchFamily="18" charset="0"/>
              <a:sym typeface="+mn-lt"/>
            </a:endParaRPr>
          </a:p>
        </p:txBody>
      </p:sp>
      <p:pic>
        <p:nvPicPr>
          <p:cNvPr id="1026" name="Picture 2" descr="File:Google Drive icon (2020).svg - Wikimedia Commons"/>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25815" y="1637265"/>
            <a:ext cx="1380392" cy="1120437"/>
          </a:xfrm>
          <a:prstGeom prst="rect">
            <a:avLst/>
          </a:prstGeom>
          <a:noFill/>
          <a:extLst>
            <a:ext uri="{909E8E84-426E-40DD-AFC4-6F175D3DCCD1}">
              <a14:hiddenFill xmlns:a14="http://schemas.microsoft.com/office/drawing/2010/main">
                <a:solidFill>
                  <a:srgbClr val="FFFFFF"/>
                </a:solidFill>
              </a14:hiddenFill>
            </a:ext>
          </a:extLst>
        </p:spPr>
      </p:pic>
      <p:sp>
        <p:nvSpPr>
          <p:cNvPr id="18" name="文本框 5"/>
          <p:cNvSpPr txBox="1"/>
          <p:nvPr/>
        </p:nvSpPr>
        <p:spPr>
          <a:xfrm>
            <a:off x="3429040" y="2757702"/>
            <a:ext cx="3173942" cy="646331"/>
          </a:xfrm>
          <a:prstGeom prst="rect">
            <a:avLst/>
          </a:prstGeom>
          <a:noFill/>
        </p:spPr>
        <p:txBody>
          <a:bodyPr wrap="square" rtlCol="0">
            <a:spAutoFit/>
          </a:bodyPr>
          <a:lstStyle/>
          <a:p>
            <a:r>
              <a:rPr lang="en-US" altLang="zh-CN" sz="2800" b="1" dirty="0">
                <a:solidFill>
                  <a:srgbClr val="1D4251"/>
                </a:solidFill>
                <a:cs typeface="+mn-ea"/>
                <a:sym typeface="+mn-lt"/>
              </a:rPr>
              <a:t> </a:t>
            </a:r>
            <a:r>
              <a:rPr lang="en-US" altLang="zh-CN" sz="3600" b="1" dirty="0">
                <a:solidFill>
                  <a:srgbClr val="1D4251"/>
                </a:solidFill>
                <a:cs typeface="+mn-ea"/>
                <a:sym typeface="+mn-lt"/>
              </a:rPr>
              <a:t>Google Drive</a:t>
            </a:r>
            <a:endParaRPr lang="zh-CN" altLang="en-US" sz="3600" b="1" dirty="0">
              <a:solidFill>
                <a:srgbClr val="1D4251"/>
              </a:solidFill>
              <a:cs typeface="+mn-ea"/>
              <a:sym typeface="+mn-lt"/>
            </a:endParaRPr>
          </a:p>
        </p:txBody>
      </p:sp>
      <p:pic>
        <p:nvPicPr>
          <p:cNvPr id="1028" name="Picture 4" descr="Figma Icon | Figma Community"/>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590083" y="1415168"/>
            <a:ext cx="1494693" cy="1431186"/>
          </a:xfrm>
          <a:prstGeom prst="rect">
            <a:avLst/>
          </a:prstGeom>
          <a:noFill/>
          <a:extLst>
            <a:ext uri="{909E8E84-426E-40DD-AFC4-6F175D3DCCD1}">
              <a14:hiddenFill xmlns:a14="http://schemas.microsoft.com/office/drawing/2010/main">
                <a:solidFill>
                  <a:srgbClr val="FFFFFF"/>
                </a:solidFill>
              </a14:hiddenFill>
            </a:ext>
          </a:extLst>
        </p:spPr>
      </p:pic>
      <p:sp>
        <p:nvSpPr>
          <p:cNvPr id="19" name="文本框 5"/>
          <p:cNvSpPr txBox="1"/>
          <p:nvPr/>
        </p:nvSpPr>
        <p:spPr>
          <a:xfrm>
            <a:off x="8224249" y="2757701"/>
            <a:ext cx="1657807" cy="646331"/>
          </a:xfrm>
          <a:prstGeom prst="rect">
            <a:avLst/>
          </a:prstGeom>
          <a:noFill/>
        </p:spPr>
        <p:txBody>
          <a:bodyPr wrap="square" rtlCol="0">
            <a:spAutoFit/>
          </a:bodyPr>
          <a:lstStyle/>
          <a:p>
            <a:r>
              <a:rPr lang="en-US" altLang="zh-CN" sz="2800" b="1" dirty="0">
                <a:solidFill>
                  <a:srgbClr val="1D4251"/>
                </a:solidFill>
                <a:cs typeface="+mn-ea"/>
                <a:sym typeface="+mn-lt"/>
              </a:rPr>
              <a:t> </a:t>
            </a:r>
            <a:r>
              <a:rPr lang="en-US" altLang="zh-CN" sz="3600" b="1" dirty="0" err="1">
                <a:solidFill>
                  <a:srgbClr val="1D4251"/>
                </a:solidFill>
                <a:cs typeface="+mn-ea"/>
                <a:sym typeface="+mn-lt"/>
              </a:rPr>
              <a:t>Figma</a:t>
            </a:r>
            <a:endParaRPr lang="zh-CN" altLang="en-US" sz="3600" b="1" dirty="0">
              <a:solidFill>
                <a:srgbClr val="1D4251"/>
              </a:solidFill>
              <a:cs typeface="+mn-ea"/>
              <a:sym typeface="+mn-lt"/>
            </a:endParaRPr>
          </a:p>
        </p:txBody>
      </p:sp>
      <p:pic>
        <p:nvPicPr>
          <p:cNvPr id="1030" name="Picture 6" descr="Trello - Free logo icons"/>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084026" y="3878139"/>
            <a:ext cx="1622181" cy="1642244"/>
          </a:xfrm>
          <a:prstGeom prst="rect">
            <a:avLst/>
          </a:prstGeom>
          <a:noFill/>
          <a:extLst>
            <a:ext uri="{909E8E84-426E-40DD-AFC4-6F175D3DCCD1}">
              <a14:hiddenFill xmlns:a14="http://schemas.microsoft.com/office/drawing/2010/main">
                <a:solidFill>
                  <a:srgbClr val="FFFFFF"/>
                </a:solidFill>
              </a14:hiddenFill>
            </a:ext>
          </a:extLst>
        </p:spPr>
      </p:pic>
      <p:sp>
        <p:nvSpPr>
          <p:cNvPr id="20" name="文本框 5"/>
          <p:cNvSpPr txBox="1"/>
          <p:nvPr/>
        </p:nvSpPr>
        <p:spPr>
          <a:xfrm>
            <a:off x="4066212" y="5520383"/>
            <a:ext cx="1657807" cy="646331"/>
          </a:xfrm>
          <a:prstGeom prst="rect">
            <a:avLst/>
          </a:prstGeom>
          <a:noFill/>
        </p:spPr>
        <p:txBody>
          <a:bodyPr wrap="square" rtlCol="0">
            <a:spAutoFit/>
          </a:bodyPr>
          <a:lstStyle/>
          <a:p>
            <a:r>
              <a:rPr lang="en-US" altLang="zh-CN" sz="2800" b="1" dirty="0">
                <a:solidFill>
                  <a:srgbClr val="1D4251"/>
                </a:solidFill>
                <a:cs typeface="+mn-ea"/>
                <a:sym typeface="+mn-lt"/>
              </a:rPr>
              <a:t> </a:t>
            </a:r>
            <a:r>
              <a:rPr lang="en-US" altLang="zh-CN" sz="3600" b="1" dirty="0">
                <a:solidFill>
                  <a:srgbClr val="1D4251"/>
                </a:solidFill>
                <a:cs typeface="+mn-ea"/>
                <a:sym typeface="+mn-lt"/>
              </a:rPr>
              <a:t>Trello</a:t>
            </a:r>
            <a:endParaRPr lang="zh-CN" altLang="en-US" sz="3600" b="1" dirty="0">
              <a:solidFill>
                <a:srgbClr val="1D4251"/>
              </a:solidFill>
              <a:cs typeface="+mn-ea"/>
              <a:sym typeface="+mn-lt"/>
            </a:endParaRPr>
          </a:p>
        </p:txBody>
      </p:sp>
      <p:pic>
        <p:nvPicPr>
          <p:cNvPr id="1032" name="Picture 8" descr="Github Logo Icon - Free vector graphic on Pixabay"/>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150469" y="3878140"/>
            <a:ext cx="2127740" cy="1642244"/>
          </a:xfrm>
          <a:prstGeom prst="rect">
            <a:avLst/>
          </a:prstGeom>
          <a:noFill/>
          <a:extLst>
            <a:ext uri="{909E8E84-426E-40DD-AFC4-6F175D3DCCD1}">
              <a14:hiddenFill xmlns:a14="http://schemas.microsoft.com/office/drawing/2010/main">
                <a:solidFill>
                  <a:srgbClr val="FFFFFF"/>
                </a:solidFill>
              </a14:hiddenFill>
            </a:ext>
          </a:extLst>
        </p:spPr>
      </p:pic>
      <p:sp>
        <p:nvSpPr>
          <p:cNvPr id="21" name="文本框 5"/>
          <p:cNvSpPr txBox="1"/>
          <p:nvPr/>
        </p:nvSpPr>
        <p:spPr>
          <a:xfrm>
            <a:off x="8385435" y="5520382"/>
            <a:ext cx="1657807" cy="646331"/>
          </a:xfrm>
          <a:prstGeom prst="rect">
            <a:avLst/>
          </a:prstGeom>
          <a:noFill/>
        </p:spPr>
        <p:txBody>
          <a:bodyPr wrap="square" rtlCol="0">
            <a:spAutoFit/>
          </a:bodyPr>
          <a:lstStyle/>
          <a:p>
            <a:r>
              <a:rPr lang="en-US" altLang="zh-CN" sz="3600" b="1" dirty="0" err="1">
                <a:solidFill>
                  <a:srgbClr val="1D4251"/>
                </a:solidFill>
                <a:cs typeface="+mn-ea"/>
                <a:sym typeface="+mn-lt"/>
              </a:rPr>
              <a:t>Github</a:t>
            </a:r>
            <a:endParaRPr lang="zh-CN" altLang="en-US" sz="3600" b="1" dirty="0">
              <a:solidFill>
                <a:srgbClr val="1D4251"/>
              </a:solidFill>
              <a:cs typeface="+mn-ea"/>
              <a:sym typeface="+mn-lt"/>
            </a:endParaRPr>
          </a:p>
        </p:txBody>
      </p:sp>
    </p:spTree>
    <p:extLst>
      <p:ext uri="{BB962C8B-B14F-4D97-AF65-F5344CB8AC3E}">
        <p14:creationId xmlns:p14="http://schemas.microsoft.com/office/powerpoint/2010/main" val="2145849725"/>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barn(inVertical)">
                                      <p:cBhvr>
                                        <p:cTn id="7" dur="500"/>
                                        <p:tgtEl>
                                          <p:spTgt spid="18"/>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barn(inVertical)">
                                      <p:cBhvr>
                                        <p:cTn id="10" dur="500"/>
                                        <p:tgtEl>
                                          <p:spTgt spid="19"/>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barn(inVertical)">
                                      <p:cBhvr>
                                        <p:cTn id="13" dur="500"/>
                                        <p:tgtEl>
                                          <p:spTgt spid="20"/>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barn(inVertical)">
                                      <p:cBhvr>
                                        <p:cTn id="16" dur="500"/>
                                        <p:tgtEl>
                                          <p:spTgt spid="21"/>
                                        </p:tgtEl>
                                      </p:cBhvr>
                                    </p:animEffect>
                                  </p:childTnLst>
                                </p:cTn>
                              </p:par>
                              <p:par>
                                <p:cTn id="17" presetID="16" presetClass="entr" presetSubtype="21"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barn(inVertical)">
                                      <p:cBhvr>
                                        <p:cTn id="19" dur="500"/>
                                        <p:tgtEl>
                                          <p:spTgt spid="11"/>
                                        </p:tgtEl>
                                      </p:cBhvr>
                                    </p:animEffect>
                                  </p:childTnLst>
                                </p:cTn>
                              </p:par>
                              <p:par>
                                <p:cTn id="20" presetID="16" presetClass="entr" presetSubtype="21" fill="hold" nodeType="withEffect">
                                  <p:stCondLst>
                                    <p:cond delay="0"/>
                                  </p:stCondLst>
                                  <p:childTnLst>
                                    <p:set>
                                      <p:cBhvr>
                                        <p:cTn id="21" dur="1" fill="hold">
                                          <p:stCondLst>
                                            <p:cond delay="0"/>
                                          </p:stCondLst>
                                        </p:cTn>
                                        <p:tgtEl>
                                          <p:spTgt spid="1026"/>
                                        </p:tgtEl>
                                        <p:attrNameLst>
                                          <p:attrName>style.visibility</p:attrName>
                                        </p:attrNameLst>
                                      </p:cBhvr>
                                      <p:to>
                                        <p:strVal val="visible"/>
                                      </p:to>
                                    </p:set>
                                    <p:animEffect transition="in" filter="barn(inVertical)">
                                      <p:cBhvr>
                                        <p:cTn id="22" dur="500"/>
                                        <p:tgtEl>
                                          <p:spTgt spid="1026"/>
                                        </p:tgtEl>
                                      </p:cBhvr>
                                    </p:animEffect>
                                  </p:childTnLst>
                                </p:cTn>
                              </p:par>
                              <p:par>
                                <p:cTn id="23" presetID="16" presetClass="entr" presetSubtype="21" fill="hold" nodeType="withEffect">
                                  <p:stCondLst>
                                    <p:cond delay="0"/>
                                  </p:stCondLst>
                                  <p:childTnLst>
                                    <p:set>
                                      <p:cBhvr>
                                        <p:cTn id="24" dur="1" fill="hold">
                                          <p:stCondLst>
                                            <p:cond delay="0"/>
                                          </p:stCondLst>
                                        </p:cTn>
                                        <p:tgtEl>
                                          <p:spTgt spid="1028"/>
                                        </p:tgtEl>
                                        <p:attrNameLst>
                                          <p:attrName>style.visibility</p:attrName>
                                        </p:attrNameLst>
                                      </p:cBhvr>
                                      <p:to>
                                        <p:strVal val="visible"/>
                                      </p:to>
                                    </p:set>
                                    <p:animEffect transition="in" filter="barn(inVertical)">
                                      <p:cBhvr>
                                        <p:cTn id="25" dur="500"/>
                                        <p:tgtEl>
                                          <p:spTgt spid="1028"/>
                                        </p:tgtEl>
                                      </p:cBhvr>
                                    </p:animEffect>
                                  </p:childTnLst>
                                </p:cTn>
                              </p:par>
                              <p:par>
                                <p:cTn id="26" presetID="16" presetClass="entr" presetSubtype="21" fill="hold" nodeType="withEffect">
                                  <p:stCondLst>
                                    <p:cond delay="0"/>
                                  </p:stCondLst>
                                  <p:childTnLst>
                                    <p:set>
                                      <p:cBhvr>
                                        <p:cTn id="27" dur="1" fill="hold">
                                          <p:stCondLst>
                                            <p:cond delay="0"/>
                                          </p:stCondLst>
                                        </p:cTn>
                                        <p:tgtEl>
                                          <p:spTgt spid="1030"/>
                                        </p:tgtEl>
                                        <p:attrNameLst>
                                          <p:attrName>style.visibility</p:attrName>
                                        </p:attrNameLst>
                                      </p:cBhvr>
                                      <p:to>
                                        <p:strVal val="visible"/>
                                      </p:to>
                                    </p:set>
                                    <p:animEffect transition="in" filter="barn(inVertical)">
                                      <p:cBhvr>
                                        <p:cTn id="28" dur="500"/>
                                        <p:tgtEl>
                                          <p:spTgt spid="1030"/>
                                        </p:tgtEl>
                                      </p:cBhvr>
                                    </p:animEffect>
                                  </p:childTnLst>
                                </p:cTn>
                              </p:par>
                              <p:par>
                                <p:cTn id="29" presetID="16" presetClass="entr" presetSubtype="21" fill="hold" nodeType="withEffect">
                                  <p:stCondLst>
                                    <p:cond delay="0"/>
                                  </p:stCondLst>
                                  <p:childTnLst>
                                    <p:set>
                                      <p:cBhvr>
                                        <p:cTn id="30" dur="1" fill="hold">
                                          <p:stCondLst>
                                            <p:cond delay="0"/>
                                          </p:stCondLst>
                                        </p:cTn>
                                        <p:tgtEl>
                                          <p:spTgt spid="1032"/>
                                        </p:tgtEl>
                                        <p:attrNameLst>
                                          <p:attrName>style.visibility</p:attrName>
                                        </p:attrNameLst>
                                      </p:cBhvr>
                                      <p:to>
                                        <p:strVal val="visible"/>
                                      </p:to>
                                    </p:set>
                                    <p:animEffect transition="in" filter="barn(inVertical)">
                                      <p:cBhvr>
                                        <p:cTn id="31" dur="500"/>
                                        <p:tgtEl>
                                          <p:spTgt spid="1032"/>
                                        </p:tgtEl>
                                      </p:cBhvr>
                                    </p:animEffect>
                                  </p:childTnLst>
                                </p:cTn>
                              </p:par>
                              <p:par>
                                <p:cTn id="32" presetID="16" presetClass="entr" presetSubtype="21" fill="hold" grpId="0" nodeType="withEffect">
                                  <p:stCondLst>
                                    <p:cond delay="0"/>
                                  </p:stCondLst>
                                  <p:childTnLst>
                                    <p:set>
                                      <p:cBhvr>
                                        <p:cTn id="33" dur="1" fill="hold">
                                          <p:stCondLst>
                                            <p:cond delay="0"/>
                                          </p:stCondLst>
                                        </p:cTn>
                                        <p:tgtEl>
                                          <p:spTgt spid="17"/>
                                        </p:tgtEl>
                                        <p:attrNameLst>
                                          <p:attrName>style.visibility</p:attrName>
                                        </p:attrNameLst>
                                      </p:cBhvr>
                                      <p:to>
                                        <p:strVal val="visible"/>
                                      </p:to>
                                    </p:set>
                                    <p:animEffect transition="in" filter="barn(inVertical)">
                                      <p:cBhvr>
                                        <p:cTn id="34"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7" grpId="0"/>
      <p:bldP spid="18" grpId="0"/>
      <p:bldP spid="19" grpId="0"/>
      <p:bldP spid="20" grpId="0"/>
      <p:bldP spid="2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B3D239D7-267C-DC46-6349-66D3E882694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882056" y="118444"/>
            <a:ext cx="2106744" cy="672626"/>
          </a:xfrm>
          <a:prstGeom prst="rect">
            <a:avLst/>
          </a:prstGeom>
        </p:spPr>
      </p:pic>
      <p:sp>
        <p:nvSpPr>
          <p:cNvPr id="15" name="AutoShape 2" descr="Problem solver - icon by Adiom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AutoShape 4" descr="Solution icon PNG and SVG Free Download"/>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cxnSp>
        <p:nvCxnSpPr>
          <p:cNvPr id="3" name="Straight Connector 2"/>
          <p:cNvCxnSpPr/>
          <p:nvPr/>
        </p:nvCxnSpPr>
        <p:spPr>
          <a:xfrm flipV="1">
            <a:off x="0" y="905608"/>
            <a:ext cx="12192000" cy="70338"/>
          </a:xfrm>
          <a:prstGeom prst="line">
            <a:avLst/>
          </a:prstGeom>
        </p:spPr>
        <p:style>
          <a:lnRef idx="1">
            <a:schemeClr val="accent1"/>
          </a:lnRef>
          <a:fillRef idx="0">
            <a:schemeClr val="accent1"/>
          </a:fillRef>
          <a:effectRef idx="0">
            <a:schemeClr val="accent1"/>
          </a:effectRef>
          <a:fontRef idx="minor">
            <a:schemeClr val="tx1"/>
          </a:fontRef>
        </p:style>
      </p:cxnSp>
      <p:sp>
        <p:nvSpPr>
          <p:cNvPr id="9" name="文本框 2"/>
          <p:cNvSpPr txBox="1"/>
          <p:nvPr/>
        </p:nvSpPr>
        <p:spPr>
          <a:xfrm>
            <a:off x="2170370" y="140453"/>
            <a:ext cx="2664512" cy="707886"/>
          </a:xfrm>
          <a:prstGeom prst="rect">
            <a:avLst/>
          </a:prstGeom>
          <a:noFill/>
        </p:spPr>
        <p:txBody>
          <a:bodyPr wrap="none" rtlCol="0">
            <a:spAutoFit/>
          </a:bodyPr>
          <a:lstStyle/>
          <a:p>
            <a:r>
              <a:rPr lang="en-US" altLang="zh-CN" sz="4000" b="1" dirty="0">
                <a:solidFill>
                  <a:srgbClr val="F5C700"/>
                </a:solidFill>
                <a:cs typeface="+mn-ea"/>
                <a:sym typeface="+mn-lt"/>
              </a:rPr>
              <a:t>Reflection</a:t>
            </a:r>
            <a:endParaRPr lang="zh-CN" altLang="en-US" sz="4000" b="1" dirty="0">
              <a:solidFill>
                <a:srgbClr val="F5C700"/>
              </a:solidFill>
              <a:cs typeface="+mn-ea"/>
              <a:sym typeface="+mn-lt"/>
            </a:endParaRPr>
          </a:p>
        </p:txBody>
      </p:sp>
      <p:sp>
        <p:nvSpPr>
          <p:cNvPr id="10" name="椭圆 2"/>
          <p:cNvSpPr/>
          <p:nvPr/>
        </p:nvSpPr>
        <p:spPr>
          <a:xfrm>
            <a:off x="888498" y="24659"/>
            <a:ext cx="1100547" cy="906255"/>
          </a:xfrm>
          <a:prstGeom prst="ellipse">
            <a:avLst/>
          </a:prstGeom>
          <a:solidFill>
            <a:srgbClr val="F5C7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solidFill>
                  <a:schemeClr val="bg1"/>
                </a:solidFill>
                <a:cs typeface="+mn-ea"/>
                <a:sym typeface="+mn-lt"/>
              </a:rPr>
              <a:t>07</a:t>
            </a:r>
            <a:endParaRPr lang="zh-CN" altLang="en-US" sz="3200" dirty="0">
              <a:solidFill>
                <a:schemeClr val="bg1"/>
              </a:solidFill>
              <a:cs typeface="+mn-ea"/>
              <a:sym typeface="+mn-lt"/>
            </a:endParaRPr>
          </a:p>
        </p:txBody>
      </p:sp>
      <p:sp>
        <p:nvSpPr>
          <p:cNvPr id="13" name="矩形 19"/>
          <p:cNvSpPr/>
          <p:nvPr/>
        </p:nvSpPr>
        <p:spPr bwMode="auto">
          <a:xfrm>
            <a:off x="193903" y="2303445"/>
            <a:ext cx="2822331" cy="1569660"/>
          </a:xfrm>
          <a:prstGeom prst="rect">
            <a:avLst/>
          </a:prstGeom>
        </p:spPr>
        <p:txBody>
          <a:bodyPr wrap="square">
            <a:spAutoFit/>
          </a:bodyPr>
          <a:lstStyle/>
          <a:p>
            <a:pPr>
              <a:defRPr/>
            </a:pPr>
            <a:br>
              <a:rPr lang="en-US" altLang="zh-CN" sz="4800" b="1" kern="100" dirty="0">
                <a:solidFill>
                  <a:schemeClr val="bg1"/>
                </a:solidFill>
                <a:latin typeface="+mj-lt"/>
                <a:cs typeface="Times New Roman" panose="02020603050405020304" pitchFamily="18" charset="0"/>
                <a:sym typeface="+mn-lt"/>
              </a:rPr>
            </a:br>
            <a:endParaRPr lang="en-US" altLang="zh-CN" sz="4800" b="1" kern="100" dirty="0">
              <a:solidFill>
                <a:schemeClr val="bg1"/>
              </a:solidFill>
              <a:latin typeface="Times New Roman" panose="02020603050405020304" pitchFamily="18" charset="0"/>
              <a:cs typeface="Times New Roman" panose="02020603050405020304" pitchFamily="18" charset="0"/>
              <a:sym typeface="+mn-lt"/>
            </a:endParaRPr>
          </a:p>
        </p:txBody>
      </p:sp>
      <p:sp>
        <p:nvSpPr>
          <p:cNvPr id="38" name="文本框 5"/>
          <p:cNvSpPr txBox="1"/>
          <p:nvPr/>
        </p:nvSpPr>
        <p:spPr>
          <a:xfrm>
            <a:off x="2884352" y="1717699"/>
            <a:ext cx="4975971" cy="461665"/>
          </a:xfrm>
          <a:prstGeom prst="rect">
            <a:avLst/>
          </a:prstGeom>
          <a:noFill/>
        </p:spPr>
        <p:txBody>
          <a:bodyPr wrap="square" rtlCol="0">
            <a:spAutoFit/>
          </a:bodyPr>
          <a:lstStyle/>
          <a:p>
            <a:r>
              <a:rPr lang="en-US" altLang="zh-CN" sz="2400" b="1" dirty="0">
                <a:solidFill>
                  <a:srgbClr val="1D4251"/>
                </a:solidFill>
                <a:cs typeface="+mn-ea"/>
                <a:sym typeface="+mn-lt"/>
              </a:rPr>
              <a:t> The challenges we have to face:</a:t>
            </a:r>
            <a:endParaRPr lang="zh-CN" altLang="en-US" sz="2400" b="1" dirty="0">
              <a:solidFill>
                <a:srgbClr val="1D4251"/>
              </a:solidFill>
              <a:cs typeface="+mn-ea"/>
              <a:sym typeface="+mn-lt"/>
            </a:endParaRPr>
          </a:p>
        </p:txBody>
      </p:sp>
      <p:sp>
        <p:nvSpPr>
          <p:cNvPr id="39" name="文本框 5"/>
          <p:cNvSpPr txBox="1"/>
          <p:nvPr/>
        </p:nvSpPr>
        <p:spPr>
          <a:xfrm>
            <a:off x="3600922" y="2179364"/>
            <a:ext cx="7521168" cy="2308324"/>
          </a:xfrm>
          <a:prstGeom prst="rect">
            <a:avLst/>
          </a:prstGeom>
          <a:noFill/>
        </p:spPr>
        <p:txBody>
          <a:bodyPr wrap="square" rtlCol="0">
            <a:spAutoFit/>
          </a:bodyPr>
          <a:lstStyle/>
          <a:p>
            <a:r>
              <a:rPr lang="en-US" altLang="zh-CN" sz="2400" b="1" dirty="0">
                <a:solidFill>
                  <a:srgbClr val="1D4251"/>
                </a:solidFill>
                <a:cs typeface="+mn-ea"/>
                <a:sym typeface="+mn-lt"/>
              </a:rPr>
              <a:t> - New technology</a:t>
            </a:r>
            <a:br>
              <a:rPr lang="en-US" altLang="zh-CN" sz="2400" b="1" dirty="0">
                <a:solidFill>
                  <a:srgbClr val="1D4251"/>
                </a:solidFill>
                <a:cs typeface="+mn-ea"/>
                <a:sym typeface="+mn-lt"/>
              </a:rPr>
            </a:br>
            <a:r>
              <a:rPr lang="en-US" altLang="zh-CN" sz="2400" b="1" dirty="0">
                <a:solidFill>
                  <a:srgbClr val="1D4251"/>
                </a:solidFill>
                <a:cs typeface="+mn-ea"/>
                <a:sym typeface="+mn-lt"/>
              </a:rPr>
              <a:t> - Lack of practical experience</a:t>
            </a:r>
          </a:p>
          <a:p>
            <a:r>
              <a:rPr lang="en-US" altLang="zh-CN" sz="2400" b="1" dirty="0">
                <a:solidFill>
                  <a:srgbClr val="1D4251"/>
                </a:solidFill>
                <a:cs typeface="+mn-ea"/>
                <a:sym typeface="+mn-lt"/>
              </a:rPr>
              <a:t> - The topic is not yet fully understood professionally and faces many professional difficulties.</a:t>
            </a:r>
            <a:endParaRPr lang="zh-CN" altLang="en-US" sz="2400" b="1" dirty="0">
              <a:solidFill>
                <a:srgbClr val="1D4251"/>
              </a:solidFill>
              <a:cs typeface="+mn-ea"/>
              <a:sym typeface="+mn-lt"/>
            </a:endParaRPr>
          </a:p>
          <a:p>
            <a:r>
              <a:rPr lang="en-US" altLang="zh-CN" sz="2400" b="1" dirty="0">
                <a:solidFill>
                  <a:srgbClr val="1D4251"/>
                </a:solidFill>
                <a:cs typeface="+mn-ea"/>
                <a:sym typeface="+mn-lt"/>
              </a:rPr>
              <a:t> </a:t>
            </a:r>
            <a:endParaRPr lang="zh-CN" altLang="en-US" sz="2400" b="1" dirty="0">
              <a:solidFill>
                <a:srgbClr val="1D4251"/>
              </a:solidFill>
              <a:cs typeface="+mn-ea"/>
              <a:sym typeface="+mn-lt"/>
            </a:endParaRPr>
          </a:p>
        </p:txBody>
      </p:sp>
      <p:sp>
        <p:nvSpPr>
          <p:cNvPr id="40" name="文本框 5"/>
          <p:cNvSpPr txBox="1"/>
          <p:nvPr/>
        </p:nvSpPr>
        <p:spPr>
          <a:xfrm>
            <a:off x="2884352" y="4235070"/>
            <a:ext cx="5737970" cy="461665"/>
          </a:xfrm>
          <a:prstGeom prst="rect">
            <a:avLst/>
          </a:prstGeom>
          <a:noFill/>
        </p:spPr>
        <p:txBody>
          <a:bodyPr wrap="square" rtlCol="0">
            <a:spAutoFit/>
          </a:bodyPr>
          <a:lstStyle/>
          <a:p>
            <a:r>
              <a:rPr lang="en-US" altLang="zh-CN" sz="2400" b="1" dirty="0">
                <a:solidFill>
                  <a:srgbClr val="1D4251"/>
                </a:solidFill>
                <a:cs typeface="+mn-ea"/>
                <a:sym typeface="+mn-lt"/>
              </a:rPr>
              <a:t> The most important thing you learned:</a:t>
            </a:r>
            <a:endParaRPr lang="zh-CN" altLang="en-US" sz="2400" b="1" dirty="0">
              <a:solidFill>
                <a:srgbClr val="1D4251"/>
              </a:solidFill>
              <a:cs typeface="+mn-ea"/>
              <a:sym typeface="+mn-lt"/>
            </a:endParaRPr>
          </a:p>
        </p:txBody>
      </p:sp>
      <p:sp>
        <p:nvSpPr>
          <p:cNvPr id="42" name="文本框 5"/>
          <p:cNvSpPr txBox="1"/>
          <p:nvPr/>
        </p:nvSpPr>
        <p:spPr>
          <a:xfrm>
            <a:off x="3513756" y="4850609"/>
            <a:ext cx="5737970" cy="1200329"/>
          </a:xfrm>
          <a:prstGeom prst="rect">
            <a:avLst/>
          </a:prstGeom>
          <a:noFill/>
        </p:spPr>
        <p:txBody>
          <a:bodyPr wrap="square" rtlCol="0">
            <a:spAutoFit/>
          </a:bodyPr>
          <a:lstStyle/>
          <a:p>
            <a:r>
              <a:rPr lang="en-US" altLang="zh-CN" sz="2400" b="1" dirty="0">
                <a:solidFill>
                  <a:srgbClr val="1D4251"/>
                </a:solidFill>
                <a:cs typeface="+mn-ea"/>
                <a:sym typeface="+mn-lt"/>
              </a:rPr>
              <a:t>  - Teamwork and communication</a:t>
            </a:r>
            <a:br>
              <a:rPr lang="en-US" altLang="zh-CN" sz="2400" b="1" dirty="0">
                <a:solidFill>
                  <a:srgbClr val="1D4251"/>
                </a:solidFill>
                <a:cs typeface="+mn-ea"/>
                <a:sym typeface="+mn-lt"/>
              </a:rPr>
            </a:br>
            <a:r>
              <a:rPr lang="en-US" altLang="zh-CN" sz="2400" b="1" dirty="0">
                <a:solidFill>
                  <a:srgbClr val="1D4251"/>
                </a:solidFill>
                <a:cs typeface="+mn-ea"/>
                <a:sym typeface="+mn-lt"/>
              </a:rPr>
              <a:t>  - Process and framework</a:t>
            </a:r>
            <a:br>
              <a:rPr lang="en-US" altLang="zh-CN" sz="2400" b="1" dirty="0">
                <a:solidFill>
                  <a:srgbClr val="1D4251"/>
                </a:solidFill>
                <a:cs typeface="+mn-ea"/>
                <a:sym typeface="+mn-lt"/>
              </a:rPr>
            </a:br>
            <a:r>
              <a:rPr lang="en-US" altLang="zh-CN" sz="2400" b="1" dirty="0">
                <a:solidFill>
                  <a:srgbClr val="1D4251"/>
                </a:solidFill>
                <a:cs typeface="+mn-ea"/>
                <a:sym typeface="+mn-lt"/>
              </a:rPr>
              <a:t>  - Problem-solving and accountability</a:t>
            </a:r>
            <a:endParaRPr lang="zh-CN" altLang="en-US" sz="2400" b="1" dirty="0">
              <a:solidFill>
                <a:srgbClr val="1D4251"/>
              </a:solidFill>
              <a:cs typeface="+mn-ea"/>
              <a:sym typeface="+mn-lt"/>
            </a:endParaRPr>
          </a:p>
        </p:txBody>
      </p:sp>
      <p:sp>
        <p:nvSpPr>
          <p:cNvPr id="17" name="文本框 5">
            <a:extLst>
              <a:ext uri="{FF2B5EF4-FFF2-40B4-BE49-F238E27FC236}">
                <a16:creationId xmlns:a16="http://schemas.microsoft.com/office/drawing/2014/main" id="{2BFAE513-3A33-4FA8-B593-1802BA89896F}"/>
              </a:ext>
            </a:extLst>
          </p:cNvPr>
          <p:cNvSpPr txBox="1"/>
          <p:nvPr/>
        </p:nvSpPr>
        <p:spPr>
          <a:xfrm>
            <a:off x="3502626" y="4849653"/>
            <a:ext cx="5737970" cy="1200329"/>
          </a:xfrm>
          <a:prstGeom prst="rect">
            <a:avLst/>
          </a:prstGeom>
          <a:noFill/>
        </p:spPr>
        <p:txBody>
          <a:bodyPr wrap="square" rtlCol="0">
            <a:spAutoFit/>
          </a:bodyPr>
          <a:lstStyle/>
          <a:p>
            <a:r>
              <a:rPr lang="en-US" altLang="zh-CN" sz="2400" b="1" dirty="0">
                <a:solidFill>
                  <a:srgbClr val="1D4251"/>
                </a:solidFill>
                <a:cs typeface="+mn-ea"/>
                <a:sym typeface="+mn-lt"/>
              </a:rPr>
              <a:t>  - Teamwork and communication</a:t>
            </a:r>
            <a:br>
              <a:rPr lang="en-US" altLang="zh-CN" sz="2400" b="1" dirty="0">
                <a:solidFill>
                  <a:srgbClr val="1D4251"/>
                </a:solidFill>
                <a:cs typeface="+mn-ea"/>
                <a:sym typeface="+mn-lt"/>
              </a:rPr>
            </a:br>
            <a:r>
              <a:rPr lang="en-US" altLang="zh-CN" sz="2400" b="1" dirty="0">
                <a:solidFill>
                  <a:srgbClr val="1D4251"/>
                </a:solidFill>
                <a:cs typeface="+mn-ea"/>
                <a:sym typeface="+mn-lt"/>
              </a:rPr>
              <a:t>  - Process and framework</a:t>
            </a:r>
            <a:br>
              <a:rPr lang="en-US" altLang="zh-CN" sz="2400" b="1" dirty="0">
                <a:solidFill>
                  <a:srgbClr val="1D4251"/>
                </a:solidFill>
                <a:cs typeface="+mn-ea"/>
                <a:sym typeface="+mn-lt"/>
              </a:rPr>
            </a:br>
            <a:r>
              <a:rPr lang="en-US" altLang="zh-CN" sz="2400" b="1" dirty="0">
                <a:solidFill>
                  <a:srgbClr val="1D4251"/>
                </a:solidFill>
                <a:cs typeface="+mn-ea"/>
                <a:sym typeface="+mn-lt"/>
              </a:rPr>
              <a:t>  - Problem-solving and accountability</a:t>
            </a:r>
            <a:endParaRPr lang="zh-CN" altLang="en-US" sz="2400" b="1" dirty="0">
              <a:solidFill>
                <a:srgbClr val="1D4251"/>
              </a:solidFill>
              <a:cs typeface="+mn-ea"/>
              <a:sym typeface="+mn-lt"/>
            </a:endParaRPr>
          </a:p>
        </p:txBody>
      </p:sp>
    </p:spTree>
    <p:extLst>
      <p:ext uri="{BB962C8B-B14F-4D97-AF65-F5344CB8AC3E}">
        <p14:creationId xmlns:p14="http://schemas.microsoft.com/office/powerpoint/2010/main" val="3919536989"/>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barn(inVertical)">
                                      <p:cBhvr>
                                        <p:cTn id="10" dur="500"/>
                                        <p:tgtEl>
                                          <p:spTgt spid="10"/>
                                        </p:tgtEl>
                                      </p:cBhvr>
                                    </p:animEffect>
                                  </p:childTnLst>
                                </p:cTn>
                              </p:par>
                            </p:childTnLst>
                          </p:cTn>
                        </p:par>
                        <p:par>
                          <p:cTn id="11" fill="hold">
                            <p:stCondLst>
                              <p:cond delay="500"/>
                            </p:stCondLst>
                            <p:childTnLst>
                              <p:par>
                                <p:cTn id="12" presetID="16" presetClass="entr" presetSubtype="21" fill="hold" grpId="0" nodeType="afterEffect">
                                  <p:stCondLst>
                                    <p:cond delay="0"/>
                                  </p:stCondLst>
                                  <p:childTnLst>
                                    <p:set>
                                      <p:cBhvr>
                                        <p:cTn id="13" dur="1" fill="hold">
                                          <p:stCondLst>
                                            <p:cond delay="0"/>
                                          </p:stCondLst>
                                        </p:cTn>
                                        <p:tgtEl>
                                          <p:spTgt spid="38"/>
                                        </p:tgtEl>
                                        <p:attrNameLst>
                                          <p:attrName>style.visibility</p:attrName>
                                        </p:attrNameLst>
                                      </p:cBhvr>
                                      <p:to>
                                        <p:strVal val="visible"/>
                                      </p:to>
                                    </p:set>
                                    <p:animEffect transition="in" filter="barn(inVertical)">
                                      <p:cBhvr>
                                        <p:cTn id="14" dur="500"/>
                                        <p:tgtEl>
                                          <p:spTgt spid="38"/>
                                        </p:tgtEl>
                                      </p:cBhvr>
                                    </p:animEffect>
                                  </p:childTnLst>
                                </p:cTn>
                              </p:par>
                              <p:par>
                                <p:cTn id="15" presetID="16" presetClass="entr" presetSubtype="21" fill="hold" grpId="0" nodeType="withEffect">
                                  <p:stCondLst>
                                    <p:cond delay="0"/>
                                  </p:stCondLst>
                                  <p:childTnLst>
                                    <p:set>
                                      <p:cBhvr>
                                        <p:cTn id="16" dur="1" fill="hold">
                                          <p:stCondLst>
                                            <p:cond delay="0"/>
                                          </p:stCondLst>
                                        </p:cTn>
                                        <p:tgtEl>
                                          <p:spTgt spid="39"/>
                                        </p:tgtEl>
                                        <p:attrNameLst>
                                          <p:attrName>style.visibility</p:attrName>
                                        </p:attrNameLst>
                                      </p:cBhvr>
                                      <p:to>
                                        <p:strVal val="visible"/>
                                      </p:to>
                                    </p:set>
                                    <p:animEffect transition="in" filter="barn(inVertical)">
                                      <p:cBhvr>
                                        <p:cTn id="17" dur="500"/>
                                        <p:tgtEl>
                                          <p:spTgt spid="39"/>
                                        </p:tgtEl>
                                      </p:cBhvr>
                                    </p:animEffect>
                                  </p:childTnLst>
                                </p:cTn>
                              </p:par>
                              <p:par>
                                <p:cTn id="18" presetID="16" presetClass="entr" presetSubtype="21" fill="hold" grpId="0" nodeType="withEffect">
                                  <p:stCondLst>
                                    <p:cond delay="0"/>
                                  </p:stCondLst>
                                  <p:childTnLst>
                                    <p:set>
                                      <p:cBhvr>
                                        <p:cTn id="19" dur="1" fill="hold">
                                          <p:stCondLst>
                                            <p:cond delay="0"/>
                                          </p:stCondLst>
                                        </p:cTn>
                                        <p:tgtEl>
                                          <p:spTgt spid="40"/>
                                        </p:tgtEl>
                                        <p:attrNameLst>
                                          <p:attrName>style.visibility</p:attrName>
                                        </p:attrNameLst>
                                      </p:cBhvr>
                                      <p:to>
                                        <p:strVal val="visible"/>
                                      </p:to>
                                    </p:set>
                                    <p:animEffect transition="in" filter="barn(inVertical)">
                                      <p:cBhvr>
                                        <p:cTn id="20" dur="500"/>
                                        <p:tgtEl>
                                          <p:spTgt spid="40"/>
                                        </p:tgtEl>
                                      </p:cBhvr>
                                    </p:animEffect>
                                  </p:childTnLst>
                                </p:cTn>
                              </p:par>
                              <p:par>
                                <p:cTn id="21" presetID="16" presetClass="entr" presetSubtype="21" fill="hold" grpId="0" nodeType="withEffect">
                                  <p:stCondLst>
                                    <p:cond delay="0"/>
                                  </p:stCondLst>
                                  <p:childTnLst>
                                    <p:set>
                                      <p:cBhvr>
                                        <p:cTn id="22" dur="1" fill="hold">
                                          <p:stCondLst>
                                            <p:cond delay="0"/>
                                          </p:stCondLst>
                                        </p:cTn>
                                        <p:tgtEl>
                                          <p:spTgt spid="42"/>
                                        </p:tgtEl>
                                        <p:attrNameLst>
                                          <p:attrName>style.visibility</p:attrName>
                                        </p:attrNameLst>
                                      </p:cBhvr>
                                      <p:to>
                                        <p:strVal val="visible"/>
                                      </p:to>
                                    </p:set>
                                    <p:animEffect transition="in" filter="barn(inVertical)">
                                      <p:cBhvr>
                                        <p:cTn id="23" dur="500"/>
                                        <p:tgtEl>
                                          <p:spTgt spid="42"/>
                                        </p:tgtEl>
                                      </p:cBhvr>
                                    </p:animEffect>
                                  </p:childTnLst>
                                </p:cTn>
                              </p:par>
                              <p:par>
                                <p:cTn id="24" presetID="16" presetClass="entr" presetSubtype="21" fill="hold" grpId="0" nodeType="with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barn(inVertical)">
                                      <p:cBhvr>
                                        <p:cTn id="26"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animBg="1"/>
      <p:bldP spid="38" grpId="0"/>
      <p:bldP spid="39" grpId="0"/>
      <p:bldP spid="40" grpId="0"/>
      <p:bldP spid="42" grpId="0"/>
      <p:bldP spid="1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B3D239D7-267C-DC46-6349-66D3E882694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882056" y="118444"/>
            <a:ext cx="2106744" cy="672626"/>
          </a:xfrm>
          <a:prstGeom prst="rect">
            <a:avLst/>
          </a:prstGeom>
        </p:spPr>
      </p:pic>
      <p:sp>
        <p:nvSpPr>
          <p:cNvPr id="15" name="AutoShape 2" descr="Problem solver - icon by Adiom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AutoShape 4" descr="Solution icon PNG and SVG Free Download"/>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cxnSp>
        <p:nvCxnSpPr>
          <p:cNvPr id="3" name="Straight Connector 2"/>
          <p:cNvCxnSpPr/>
          <p:nvPr/>
        </p:nvCxnSpPr>
        <p:spPr>
          <a:xfrm flipV="1">
            <a:off x="0" y="905608"/>
            <a:ext cx="12192000" cy="70338"/>
          </a:xfrm>
          <a:prstGeom prst="line">
            <a:avLst/>
          </a:prstGeom>
        </p:spPr>
        <p:style>
          <a:lnRef idx="1">
            <a:schemeClr val="accent1"/>
          </a:lnRef>
          <a:fillRef idx="0">
            <a:schemeClr val="accent1"/>
          </a:fillRef>
          <a:effectRef idx="0">
            <a:schemeClr val="accent1"/>
          </a:effectRef>
          <a:fontRef idx="minor">
            <a:schemeClr val="tx1"/>
          </a:fontRef>
        </p:style>
      </p:cxnSp>
      <p:sp>
        <p:nvSpPr>
          <p:cNvPr id="31" name="椭圆 11"/>
          <p:cNvSpPr/>
          <p:nvPr/>
        </p:nvSpPr>
        <p:spPr>
          <a:xfrm>
            <a:off x="977572" y="77608"/>
            <a:ext cx="1040398" cy="828000"/>
          </a:xfrm>
          <a:prstGeom prst="ellipse">
            <a:avLst/>
          </a:prstGeom>
          <a:solidFill>
            <a:srgbClr val="8A3E7E"/>
          </a:solidFill>
          <a:ln>
            <a:noFill/>
          </a:ln>
        </p:spPr>
        <p:txBody>
          <a:bodyPr anchor="ctr"/>
          <a:lstStyle/>
          <a:p>
            <a:pPr algn="ctr"/>
            <a:r>
              <a:rPr lang="en-US" altLang="zh-CN" sz="3200" dirty="0">
                <a:solidFill>
                  <a:schemeClr val="bg1"/>
                </a:solidFill>
                <a:cs typeface="+mn-ea"/>
                <a:sym typeface="+mn-lt"/>
              </a:rPr>
              <a:t>08</a:t>
            </a:r>
            <a:endParaRPr lang="zh-CN" altLang="en-US" sz="3200" dirty="0">
              <a:solidFill>
                <a:schemeClr val="bg1"/>
              </a:solidFill>
              <a:cs typeface="+mn-ea"/>
              <a:sym typeface="+mn-lt"/>
            </a:endParaRPr>
          </a:p>
        </p:txBody>
      </p:sp>
      <p:sp>
        <p:nvSpPr>
          <p:cNvPr id="32" name="文本框 5"/>
          <p:cNvSpPr txBox="1"/>
          <p:nvPr/>
        </p:nvSpPr>
        <p:spPr>
          <a:xfrm>
            <a:off x="2224618" y="168442"/>
            <a:ext cx="3259226" cy="646331"/>
          </a:xfrm>
          <a:prstGeom prst="rect">
            <a:avLst/>
          </a:prstGeom>
          <a:noFill/>
        </p:spPr>
        <p:txBody>
          <a:bodyPr wrap="none" rtlCol="0">
            <a:spAutoFit/>
          </a:bodyPr>
          <a:lstStyle/>
          <a:p>
            <a:r>
              <a:rPr lang="en-US" altLang="zh-CN" sz="2800" b="1" dirty="0">
                <a:solidFill>
                  <a:srgbClr val="1D4251"/>
                </a:solidFill>
                <a:cs typeface="+mn-ea"/>
                <a:sym typeface="+mn-lt"/>
              </a:rPr>
              <a:t> </a:t>
            </a:r>
            <a:r>
              <a:rPr lang="en-US" altLang="zh-CN" sz="3600" b="1" dirty="0">
                <a:solidFill>
                  <a:srgbClr val="1D4251"/>
                </a:solidFill>
                <a:cs typeface="+mn-ea"/>
                <a:sym typeface="+mn-lt"/>
              </a:rPr>
              <a:t>Project Demo</a:t>
            </a:r>
            <a:endParaRPr lang="zh-CN" altLang="en-US" sz="3600" b="1" dirty="0">
              <a:solidFill>
                <a:srgbClr val="1D4251"/>
              </a:solidFill>
              <a:cs typeface="+mn-ea"/>
              <a:sym typeface="+mn-lt"/>
            </a:endParaRPr>
          </a:p>
        </p:txBody>
      </p:sp>
      <p:pic>
        <p:nvPicPr>
          <p:cNvPr id="10" name="Picture 9">
            <a:extLst>
              <a:ext uri="{FF2B5EF4-FFF2-40B4-BE49-F238E27FC236}">
                <a16:creationId xmlns:a16="http://schemas.microsoft.com/office/drawing/2014/main" id="{B7D38C02-F953-4E7F-ACC8-8A1BF6A9B6ED}"/>
              </a:ext>
            </a:extLst>
          </p:cNvPr>
          <p:cNvPicPr>
            <a:picLocks noChangeAspect="1"/>
          </p:cNvPicPr>
          <p:nvPr/>
        </p:nvPicPr>
        <p:blipFill>
          <a:blip r:embed="rId4"/>
          <a:stretch>
            <a:fillRect/>
          </a:stretch>
        </p:blipFill>
        <p:spPr>
          <a:xfrm>
            <a:off x="0" y="975946"/>
            <a:ext cx="4791744" cy="4496428"/>
          </a:xfrm>
          <a:prstGeom prst="rect">
            <a:avLst/>
          </a:prstGeom>
        </p:spPr>
      </p:pic>
      <p:pic>
        <p:nvPicPr>
          <p:cNvPr id="11" name="Picture 10">
            <a:extLst>
              <a:ext uri="{FF2B5EF4-FFF2-40B4-BE49-F238E27FC236}">
                <a16:creationId xmlns:a16="http://schemas.microsoft.com/office/drawing/2014/main" id="{D2FF5A71-290B-46F2-8366-722E69C6F042}"/>
              </a:ext>
            </a:extLst>
          </p:cNvPr>
          <p:cNvPicPr>
            <a:picLocks noChangeAspect="1"/>
          </p:cNvPicPr>
          <p:nvPr/>
        </p:nvPicPr>
        <p:blipFill>
          <a:blip r:embed="rId5"/>
          <a:stretch>
            <a:fillRect/>
          </a:stretch>
        </p:blipFill>
        <p:spPr>
          <a:xfrm>
            <a:off x="4791744" y="2480019"/>
            <a:ext cx="7400256" cy="4377981"/>
          </a:xfrm>
          <a:prstGeom prst="rect">
            <a:avLst/>
          </a:prstGeom>
        </p:spPr>
      </p:pic>
    </p:spTree>
    <p:extLst>
      <p:ext uri="{BB962C8B-B14F-4D97-AF65-F5344CB8AC3E}">
        <p14:creationId xmlns:p14="http://schemas.microsoft.com/office/powerpoint/2010/main" val="958674311"/>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barn(inVertical)">
                                      <p:cBhvr>
                                        <p:cTn id="7" dur="500"/>
                                        <p:tgtEl>
                                          <p:spTgt spid="31"/>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barn(inVertical)">
                                      <p:cBhvr>
                                        <p:cTn id="10"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5"/>
          <p:cNvSpPr>
            <a:spLocks/>
          </p:cNvSpPr>
          <p:nvPr/>
        </p:nvSpPr>
        <p:spPr bwMode="auto">
          <a:xfrm>
            <a:off x="6773862" y="0"/>
            <a:ext cx="5418138" cy="2924175"/>
          </a:xfrm>
          <a:custGeom>
            <a:avLst/>
            <a:gdLst>
              <a:gd name="T0" fmla="*/ 1670 w 3413"/>
              <a:gd name="T1" fmla="*/ 1842 h 1842"/>
              <a:gd name="T2" fmla="*/ 0 w 3413"/>
              <a:gd name="T3" fmla="*/ 0 h 1842"/>
              <a:gd name="T4" fmla="*/ 3413 w 3413"/>
              <a:gd name="T5" fmla="*/ 0 h 1842"/>
              <a:gd name="T6" fmla="*/ 3413 w 3413"/>
              <a:gd name="T7" fmla="*/ 351 h 1842"/>
              <a:gd name="T8" fmla="*/ 1670 w 3413"/>
              <a:gd name="T9" fmla="*/ 1842 h 1842"/>
            </a:gdLst>
            <a:ahLst/>
            <a:cxnLst>
              <a:cxn ang="0">
                <a:pos x="T0" y="T1"/>
              </a:cxn>
              <a:cxn ang="0">
                <a:pos x="T2" y="T3"/>
              </a:cxn>
              <a:cxn ang="0">
                <a:pos x="T4" y="T5"/>
              </a:cxn>
              <a:cxn ang="0">
                <a:pos x="T6" y="T7"/>
              </a:cxn>
              <a:cxn ang="0">
                <a:pos x="T8" y="T9"/>
              </a:cxn>
            </a:cxnLst>
            <a:rect l="0" t="0" r="r" b="b"/>
            <a:pathLst>
              <a:path w="3413" h="1842">
                <a:moveTo>
                  <a:pt x="1670" y="1842"/>
                </a:moveTo>
                <a:lnTo>
                  <a:pt x="0" y="0"/>
                </a:lnTo>
                <a:lnTo>
                  <a:pt x="3413" y="0"/>
                </a:lnTo>
                <a:lnTo>
                  <a:pt x="3413" y="351"/>
                </a:lnTo>
                <a:lnTo>
                  <a:pt x="1670" y="1842"/>
                </a:lnTo>
                <a:close/>
              </a:path>
            </a:pathLst>
          </a:custGeom>
          <a:blipFill dpi="0" rotWithShape="1">
            <a:blip r:embed="rId3"/>
            <a:srcRect/>
            <a:tile tx="0" ty="0" sx="70000" sy="70000" flip="none" algn="ctr"/>
          </a:blip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cs typeface="+mn-ea"/>
              <a:sym typeface="+mn-lt"/>
            </a:endParaRPr>
          </a:p>
        </p:txBody>
      </p:sp>
      <p:sp>
        <p:nvSpPr>
          <p:cNvPr id="3" name="Freeform 6"/>
          <p:cNvSpPr>
            <a:spLocks/>
          </p:cNvSpPr>
          <p:nvPr/>
        </p:nvSpPr>
        <p:spPr bwMode="auto">
          <a:xfrm>
            <a:off x="8362951" y="4027487"/>
            <a:ext cx="3416300" cy="2830513"/>
          </a:xfrm>
          <a:custGeom>
            <a:avLst/>
            <a:gdLst>
              <a:gd name="T0" fmla="*/ 112 w 2152"/>
              <a:gd name="T1" fmla="*/ 0 h 1783"/>
              <a:gd name="T2" fmla="*/ 0 w 2152"/>
              <a:gd name="T3" fmla="*/ 97 h 1783"/>
              <a:gd name="T4" fmla="*/ 1938 w 2152"/>
              <a:gd name="T5" fmla="*/ 1783 h 1783"/>
              <a:gd name="T6" fmla="*/ 2152 w 2152"/>
              <a:gd name="T7" fmla="*/ 1783 h 1783"/>
              <a:gd name="T8" fmla="*/ 112 w 2152"/>
              <a:gd name="T9" fmla="*/ 0 h 1783"/>
            </a:gdLst>
            <a:ahLst/>
            <a:cxnLst>
              <a:cxn ang="0">
                <a:pos x="T0" y="T1"/>
              </a:cxn>
              <a:cxn ang="0">
                <a:pos x="T2" y="T3"/>
              </a:cxn>
              <a:cxn ang="0">
                <a:pos x="T4" y="T5"/>
              </a:cxn>
              <a:cxn ang="0">
                <a:pos x="T6" y="T7"/>
              </a:cxn>
              <a:cxn ang="0">
                <a:pos x="T8" y="T9"/>
              </a:cxn>
            </a:cxnLst>
            <a:rect l="0" t="0" r="r" b="b"/>
            <a:pathLst>
              <a:path w="2152" h="1783">
                <a:moveTo>
                  <a:pt x="112" y="0"/>
                </a:moveTo>
                <a:lnTo>
                  <a:pt x="0" y="97"/>
                </a:lnTo>
                <a:lnTo>
                  <a:pt x="1938" y="1783"/>
                </a:lnTo>
                <a:lnTo>
                  <a:pt x="2152" y="1783"/>
                </a:lnTo>
                <a:lnTo>
                  <a:pt x="112" y="0"/>
                </a:lnTo>
                <a:close/>
              </a:path>
            </a:pathLst>
          </a:custGeom>
          <a:solidFill>
            <a:srgbClr val="8A3E7E"/>
          </a:solidFill>
          <a:ln>
            <a:noFill/>
          </a:ln>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4" name="Freeform 7"/>
          <p:cNvSpPr>
            <a:spLocks/>
          </p:cNvSpPr>
          <p:nvPr/>
        </p:nvSpPr>
        <p:spPr bwMode="auto">
          <a:xfrm>
            <a:off x="5264151" y="4508500"/>
            <a:ext cx="5468938" cy="2349500"/>
          </a:xfrm>
          <a:custGeom>
            <a:avLst/>
            <a:gdLst>
              <a:gd name="T0" fmla="*/ 1721 w 3445"/>
              <a:gd name="T1" fmla="*/ 0 h 1480"/>
              <a:gd name="T2" fmla="*/ 0 w 3445"/>
              <a:gd name="T3" fmla="*/ 1480 h 1480"/>
              <a:gd name="T4" fmla="*/ 3445 w 3445"/>
              <a:gd name="T5" fmla="*/ 1480 h 1480"/>
              <a:gd name="T6" fmla="*/ 1721 w 3445"/>
              <a:gd name="T7" fmla="*/ 0 h 1480"/>
            </a:gdLst>
            <a:ahLst/>
            <a:cxnLst>
              <a:cxn ang="0">
                <a:pos x="T0" y="T1"/>
              </a:cxn>
              <a:cxn ang="0">
                <a:pos x="T2" y="T3"/>
              </a:cxn>
              <a:cxn ang="0">
                <a:pos x="T4" y="T5"/>
              </a:cxn>
              <a:cxn ang="0">
                <a:pos x="T6" y="T7"/>
              </a:cxn>
            </a:cxnLst>
            <a:rect l="0" t="0" r="r" b="b"/>
            <a:pathLst>
              <a:path w="3445" h="1480">
                <a:moveTo>
                  <a:pt x="1721" y="0"/>
                </a:moveTo>
                <a:lnTo>
                  <a:pt x="0" y="1480"/>
                </a:lnTo>
                <a:lnTo>
                  <a:pt x="3445" y="1480"/>
                </a:lnTo>
                <a:lnTo>
                  <a:pt x="1721" y="0"/>
                </a:lnTo>
                <a:close/>
              </a:path>
            </a:pathLst>
          </a:custGeom>
          <a:solidFill>
            <a:srgbClr val="8A3E7E"/>
          </a:solidFill>
          <a:ln>
            <a:noFill/>
          </a:ln>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5" name="Freeform 8"/>
          <p:cNvSpPr>
            <a:spLocks/>
          </p:cNvSpPr>
          <p:nvPr/>
        </p:nvSpPr>
        <p:spPr bwMode="auto">
          <a:xfrm>
            <a:off x="8731250" y="887412"/>
            <a:ext cx="3460750" cy="5932488"/>
          </a:xfrm>
          <a:custGeom>
            <a:avLst/>
            <a:gdLst>
              <a:gd name="T0" fmla="*/ 2180 w 2180"/>
              <a:gd name="T1" fmla="*/ 0 h 3737"/>
              <a:gd name="T2" fmla="*/ 0 w 2180"/>
              <a:gd name="T3" fmla="*/ 1867 h 3737"/>
              <a:gd name="T4" fmla="*/ 2180 w 2180"/>
              <a:gd name="T5" fmla="*/ 3737 h 3737"/>
              <a:gd name="T6" fmla="*/ 2180 w 2180"/>
              <a:gd name="T7" fmla="*/ 0 h 3737"/>
            </a:gdLst>
            <a:ahLst/>
            <a:cxnLst>
              <a:cxn ang="0">
                <a:pos x="T0" y="T1"/>
              </a:cxn>
              <a:cxn ang="0">
                <a:pos x="T2" y="T3"/>
              </a:cxn>
              <a:cxn ang="0">
                <a:pos x="T4" y="T5"/>
              </a:cxn>
              <a:cxn ang="0">
                <a:pos x="T6" y="T7"/>
              </a:cxn>
            </a:cxnLst>
            <a:rect l="0" t="0" r="r" b="b"/>
            <a:pathLst>
              <a:path w="2180" h="3737">
                <a:moveTo>
                  <a:pt x="2180" y="0"/>
                </a:moveTo>
                <a:lnTo>
                  <a:pt x="0" y="1867"/>
                </a:lnTo>
                <a:lnTo>
                  <a:pt x="2180" y="3737"/>
                </a:lnTo>
                <a:lnTo>
                  <a:pt x="2180" y="0"/>
                </a:lnTo>
                <a:close/>
              </a:path>
            </a:pathLst>
          </a:custGeom>
          <a:solidFill>
            <a:srgbClr val="F5C700"/>
          </a:solidFill>
          <a:ln>
            <a:noFill/>
          </a:ln>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pic>
        <p:nvPicPr>
          <p:cNvPr id="6" name="Picture 5">
            <a:extLst>
              <a:ext uri="{FF2B5EF4-FFF2-40B4-BE49-F238E27FC236}">
                <a16:creationId xmlns:a16="http://schemas.microsoft.com/office/drawing/2014/main" id="{7B5509EF-EFD4-A182-0070-5C5415575E3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73538" y="162127"/>
            <a:ext cx="1774092" cy="566419"/>
          </a:xfrm>
          <a:prstGeom prst="rect">
            <a:avLst/>
          </a:prstGeom>
        </p:spPr>
      </p:pic>
      <p:pic>
        <p:nvPicPr>
          <p:cNvPr id="1026" name="Picture 2" descr="Thank You For Watching Images – Browse 4,146 Stock Photos ...">
            <a:extLst>
              <a:ext uri="{FF2B5EF4-FFF2-40B4-BE49-F238E27FC236}">
                <a16:creationId xmlns:a16="http://schemas.microsoft.com/office/drawing/2014/main" id="{497B03B3-EA3A-C079-5931-07373D5AA01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2743" y="1462087"/>
            <a:ext cx="6610350" cy="342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9760536"/>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500" fill="hold"/>
                                        <p:tgtEl>
                                          <p:spTgt spid="5"/>
                                        </p:tgtEl>
                                        <p:attrNameLst>
                                          <p:attrName>ppt_w</p:attrName>
                                        </p:attrNameLst>
                                      </p:cBhvr>
                                      <p:tavLst>
                                        <p:tav tm="0">
                                          <p:val>
                                            <p:fltVal val="0"/>
                                          </p:val>
                                        </p:tav>
                                        <p:tav tm="100000">
                                          <p:val>
                                            <p:strVal val="#ppt_w"/>
                                          </p:val>
                                        </p:tav>
                                      </p:tavLst>
                                    </p:anim>
                                    <p:anim calcmode="lin" valueType="num">
                                      <p:cBhvr>
                                        <p:cTn id="13" dur="500" fill="hold"/>
                                        <p:tgtEl>
                                          <p:spTgt spid="5"/>
                                        </p:tgtEl>
                                        <p:attrNameLst>
                                          <p:attrName>ppt_h</p:attrName>
                                        </p:attrNameLst>
                                      </p:cBhvr>
                                      <p:tavLst>
                                        <p:tav tm="0">
                                          <p:val>
                                            <p:fltVal val="0"/>
                                          </p:val>
                                        </p:tav>
                                        <p:tav tm="100000">
                                          <p:val>
                                            <p:strVal val="#ppt_h"/>
                                          </p:val>
                                        </p:tav>
                                      </p:tavLst>
                                    </p:anim>
                                    <p:animEffect transition="in" filter="fade">
                                      <p:cBhvr>
                                        <p:cTn id="14" dur="500"/>
                                        <p:tgtEl>
                                          <p:spTgt spid="5"/>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p:cTn id="17" dur="500" fill="hold"/>
                                        <p:tgtEl>
                                          <p:spTgt spid="3"/>
                                        </p:tgtEl>
                                        <p:attrNameLst>
                                          <p:attrName>ppt_w</p:attrName>
                                        </p:attrNameLst>
                                      </p:cBhvr>
                                      <p:tavLst>
                                        <p:tav tm="0">
                                          <p:val>
                                            <p:fltVal val="0"/>
                                          </p:val>
                                        </p:tav>
                                        <p:tav tm="100000">
                                          <p:val>
                                            <p:strVal val="#ppt_w"/>
                                          </p:val>
                                        </p:tav>
                                      </p:tavLst>
                                    </p:anim>
                                    <p:anim calcmode="lin" valueType="num">
                                      <p:cBhvr>
                                        <p:cTn id="18" dur="500" fill="hold"/>
                                        <p:tgtEl>
                                          <p:spTgt spid="3"/>
                                        </p:tgtEl>
                                        <p:attrNameLst>
                                          <p:attrName>ppt_h</p:attrName>
                                        </p:attrNameLst>
                                      </p:cBhvr>
                                      <p:tavLst>
                                        <p:tav tm="0">
                                          <p:val>
                                            <p:fltVal val="0"/>
                                          </p:val>
                                        </p:tav>
                                        <p:tav tm="100000">
                                          <p:val>
                                            <p:strVal val="#ppt_h"/>
                                          </p:val>
                                        </p:tav>
                                      </p:tavLst>
                                    </p:anim>
                                    <p:animEffect transition="in" filter="fade">
                                      <p:cBhvr>
                                        <p:cTn id="19" dur="500"/>
                                        <p:tgtEl>
                                          <p:spTgt spid="3"/>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4"/>
                                        </p:tgtEl>
                                        <p:attrNameLst>
                                          <p:attrName>style.visibility</p:attrName>
                                        </p:attrNameLst>
                                      </p:cBhvr>
                                      <p:to>
                                        <p:strVal val="visible"/>
                                      </p:to>
                                    </p:set>
                                    <p:anim calcmode="lin" valueType="num">
                                      <p:cBhvr>
                                        <p:cTn id="22" dur="500" fill="hold"/>
                                        <p:tgtEl>
                                          <p:spTgt spid="4"/>
                                        </p:tgtEl>
                                        <p:attrNameLst>
                                          <p:attrName>ppt_w</p:attrName>
                                        </p:attrNameLst>
                                      </p:cBhvr>
                                      <p:tavLst>
                                        <p:tav tm="0">
                                          <p:val>
                                            <p:fltVal val="0"/>
                                          </p:val>
                                        </p:tav>
                                        <p:tav tm="100000">
                                          <p:val>
                                            <p:strVal val="#ppt_w"/>
                                          </p:val>
                                        </p:tav>
                                      </p:tavLst>
                                    </p:anim>
                                    <p:anim calcmode="lin" valueType="num">
                                      <p:cBhvr>
                                        <p:cTn id="23" dur="500" fill="hold"/>
                                        <p:tgtEl>
                                          <p:spTgt spid="4"/>
                                        </p:tgtEl>
                                        <p:attrNameLst>
                                          <p:attrName>ppt_h</p:attrName>
                                        </p:attrNameLst>
                                      </p:cBhvr>
                                      <p:tavLst>
                                        <p:tav tm="0">
                                          <p:val>
                                            <p:fltVal val="0"/>
                                          </p:val>
                                        </p:tav>
                                        <p:tav tm="100000">
                                          <p:val>
                                            <p:strVal val="#ppt_h"/>
                                          </p:val>
                                        </p:tav>
                                      </p:tavLst>
                                    </p:anim>
                                    <p:animEffect transition="in" filter="fade">
                                      <p:cBhvr>
                                        <p:cTn id="2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a:cxnSpLocks/>
          </p:cNvCxnSpPr>
          <p:nvPr/>
        </p:nvCxnSpPr>
        <p:spPr>
          <a:xfrm>
            <a:off x="6890014" y="3861877"/>
            <a:ext cx="3768457" cy="0"/>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7350575" y="3950420"/>
            <a:ext cx="4479111" cy="523220"/>
          </a:xfrm>
          <a:prstGeom prst="rect">
            <a:avLst/>
          </a:prstGeom>
          <a:noFill/>
        </p:spPr>
        <p:txBody>
          <a:bodyPr wrap="none" rtlCol="0">
            <a:spAutoFit/>
          </a:bodyPr>
          <a:lstStyle/>
          <a:p>
            <a:r>
              <a:rPr lang="en-US" altLang="zh-CN" sz="2800" b="1" dirty="0">
                <a:solidFill>
                  <a:srgbClr val="1D4251"/>
                </a:solidFill>
                <a:cs typeface="+mn-ea"/>
                <a:sym typeface="+mn-lt"/>
              </a:rPr>
              <a:t>Huynh Nguyen Xuan Huy</a:t>
            </a:r>
            <a:endParaRPr lang="zh-CN" altLang="en-US" sz="2800" b="1" dirty="0">
              <a:solidFill>
                <a:srgbClr val="1D4251"/>
              </a:solidFill>
              <a:cs typeface="+mn-ea"/>
              <a:sym typeface="+mn-lt"/>
            </a:endParaRPr>
          </a:p>
        </p:txBody>
      </p:sp>
      <p:cxnSp>
        <p:nvCxnSpPr>
          <p:cNvPr id="7" name="直接连接符 6"/>
          <p:cNvCxnSpPr>
            <a:cxnSpLocks/>
          </p:cNvCxnSpPr>
          <p:nvPr/>
        </p:nvCxnSpPr>
        <p:spPr>
          <a:xfrm>
            <a:off x="6837198" y="4565663"/>
            <a:ext cx="3768457" cy="0"/>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直接连接符 9"/>
          <p:cNvCxnSpPr>
            <a:cxnSpLocks/>
          </p:cNvCxnSpPr>
          <p:nvPr/>
        </p:nvCxnSpPr>
        <p:spPr>
          <a:xfrm>
            <a:off x="6837199" y="5192977"/>
            <a:ext cx="3768457" cy="0"/>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6478033" y="1604667"/>
            <a:ext cx="4678910" cy="523220"/>
          </a:xfrm>
          <a:prstGeom prst="rect">
            <a:avLst/>
          </a:prstGeom>
          <a:noFill/>
        </p:spPr>
        <p:txBody>
          <a:bodyPr wrap="none" rtlCol="0">
            <a:spAutoFit/>
          </a:bodyPr>
          <a:lstStyle/>
          <a:p>
            <a:r>
              <a:rPr lang="en-US" altLang="zh-CN" sz="2800" b="1" dirty="0" err="1">
                <a:solidFill>
                  <a:srgbClr val="1D4251"/>
                </a:solidFill>
                <a:cs typeface="+mn-ea"/>
                <a:sym typeface="+mn-lt"/>
              </a:rPr>
              <a:t>Msc</a:t>
            </a:r>
            <a:r>
              <a:rPr lang="en-US" altLang="zh-CN" sz="2800" b="1" dirty="0">
                <a:solidFill>
                  <a:srgbClr val="1D4251"/>
                </a:solidFill>
                <a:cs typeface="+mn-ea"/>
                <a:sym typeface="+mn-lt"/>
              </a:rPr>
              <a:t>. Nguyen </a:t>
            </a:r>
            <a:r>
              <a:rPr lang="en-US" altLang="zh-CN" sz="2800" b="1" dirty="0" err="1">
                <a:solidFill>
                  <a:srgbClr val="1D4251"/>
                </a:solidFill>
                <a:cs typeface="+mn-ea"/>
                <a:sym typeface="+mn-lt"/>
              </a:rPr>
              <a:t>Trung</a:t>
            </a:r>
            <a:r>
              <a:rPr lang="en-US" altLang="zh-CN" sz="2800" b="1" dirty="0">
                <a:solidFill>
                  <a:srgbClr val="1D4251"/>
                </a:solidFill>
                <a:cs typeface="+mn-ea"/>
                <a:sym typeface="+mn-lt"/>
              </a:rPr>
              <a:t> </a:t>
            </a:r>
            <a:r>
              <a:rPr lang="en-US" altLang="zh-CN" sz="2800" b="1" dirty="0" err="1">
                <a:solidFill>
                  <a:srgbClr val="1D4251"/>
                </a:solidFill>
                <a:cs typeface="+mn-ea"/>
                <a:sym typeface="+mn-lt"/>
              </a:rPr>
              <a:t>Thuan</a:t>
            </a:r>
            <a:endParaRPr lang="zh-CN" altLang="en-US" sz="2800" b="1" dirty="0">
              <a:solidFill>
                <a:srgbClr val="1D4251"/>
              </a:solidFill>
              <a:cs typeface="+mn-ea"/>
              <a:sym typeface="+mn-lt"/>
            </a:endParaRPr>
          </a:p>
        </p:txBody>
      </p:sp>
      <p:cxnSp>
        <p:nvCxnSpPr>
          <p:cNvPr id="13" name="直接连接符 12"/>
          <p:cNvCxnSpPr>
            <a:cxnSpLocks/>
          </p:cNvCxnSpPr>
          <p:nvPr/>
        </p:nvCxnSpPr>
        <p:spPr>
          <a:xfrm>
            <a:off x="6962068" y="5789416"/>
            <a:ext cx="3768457" cy="0"/>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7" name="矩形 16"/>
          <p:cNvSpPr/>
          <p:nvPr/>
        </p:nvSpPr>
        <p:spPr>
          <a:xfrm>
            <a:off x="30816" y="0"/>
            <a:ext cx="4455885" cy="685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cs typeface="+mn-ea"/>
              <a:sym typeface="+mn-lt"/>
            </a:endParaRPr>
          </a:p>
        </p:txBody>
      </p:sp>
      <p:sp>
        <p:nvSpPr>
          <p:cNvPr id="20" name="矩形 19"/>
          <p:cNvSpPr/>
          <p:nvPr/>
        </p:nvSpPr>
        <p:spPr bwMode="auto">
          <a:xfrm>
            <a:off x="500546" y="1450779"/>
            <a:ext cx="4008598" cy="830997"/>
          </a:xfrm>
          <a:prstGeom prst="rect">
            <a:avLst/>
          </a:prstGeom>
        </p:spPr>
        <p:txBody>
          <a:bodyPr wrap="none">
            <a:spAutoFit/>
          </a:bodyPr>
          <a:lstStyle/>
          <a:p>
            <a:pPr>
              <a:defRPr/>
            </a:pPr>
            <a:r>
              <a:rPr lang="en-US" altLang="zh-CN" sz="4800" b="1" kern="100" dirty="0">
                <a:solidFill>
                  <a:schemeClr val="bg1"/>
                </a:solidFill>
                <a:latin typeface="+mj-lt"/>
                <a:cs typeface="Times New Roman" panose="02020603050405020304" pitchFamily="18" charset="0"/>
                <a:sym typeface="+mn-lt"/>
              </a:rPr>
              <a:t>Team Project</a:t>
            </a:r>
            <a:endParaRPr lang="en-US" altLang="zh-CN" sz="4800" b="1" kern="100" dirty="0">
              <a:solidFill>
                <a:schemeClr val="bg1"/>
              </a:solidFill>
              <a:latin typeface="Times New Roman" panose="02020603050405020304" pitchFamily="18" charset="0"/>
              <a:cs typeface="Times New Roman" panose="02020603050405020304" pitchFamily="18" charset="0"/>
              <a:sym typeface="+mn-lt"/>
            </a:endParaRPr>
          </a:p>
        </p:txBody>
      </p:sp>
      <p:sp>
        <p:nvSpPr>
          <p:cNvPr id="21" name="矩形 20"/>
          <p:cNvSpPr/>
          <p:nvPr/>
        </p:nvSpPr>
        <p:spPr>
          <a:xfrm>
            <a:off x="494687" y="4565663"/>
            <a:ext cx="3613191" cy="658835"/>
          </a:xfrm>
          <a:prstGeom prst="rect">
            <a:avLst/>
          </a:prstGeom>
        </p:spPr>
        <p:txBody>
          <a:bodyPr wrap="square">
            <a:spAutoFit/>
          </a:bodyPr>
          <a:lstStyle/>
          <a:p>
            <a:pPr lvl="0">
              <a:lnSpc>
                <a:spcPct val="150000"/>
              </a:lnSpc>
            </a:pPr>
            <a:r>
              <a:rPr lang="en-US" altLang="zh-CN" sz="2800" dirty="0">
                <a:solidFill>
                  <a:schemeClr val="bg1"/>
                </a:solidFill>
                <a:cs typeface="Arial" panose="020B0604020202020204" pitchFamily="34" charset="0"/>
                <a:sym typeface="+mn-lt"/>
              </a:rPr>
              <a:t>Project Title</a:t>
            </a:r>
          </a:p>
        </p:txBody>
      </p:sp>
      <p:pic>
        <p:nvPicPr>
          <p:cNvPr id="14" name="Picture 13">
            <a:extLst>
              <a:ext uri="{FF2B5EF4-FFF2-40B4-BE49-F238E27FC236}">
                <a16:creationId xmlns:a16="http://schemas.microsoft.com/office/drawing/2014/main" id="{B3D239D7-267C-DC46-6349-66D3E882694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882056" y="118444"/>
            <a:ext cx="2106744" cy="672626"/>
          </a:xfrm>
          <a:prstGeom prst="rect">
            <a:avLst/>
          </a:prstGeom>
        </p:spPr>
      </p:pic>
      <p:sp>
        <p:nvSpPr>
          <p:cNvPr id="22" name="文本框 5"/>
          <p:cNvSpPr txBox="1"/>
          <p:nvPr/>
        </p:nvSpPr>
        <p:spPr>
          <a:xfrm>
            <a:off x="4779142" y="2531378"/>
            <a:ext cx="2594556" cy="523220"/>
          </a:xfrm>
          <a:prstGeom prst="rect">
            <a:avLst/>
          </a:prstGeom>
          <a:noFill/>
        </p:spPr>
        <p:txBody>
          <a:bodyPr wrap="none" rtlCol="0">
            <a:spAutoFit/>
          </a:bodyPr>
          <a:lstStyle/>
          <a:p>
            <a:r>
              <a:rPr lang="en-US" altLang="zh-CN" sz="2800" b="1" dirty="0">
                <a:solidFill>
                  <a:srgbClr val="1D4251"/>
                </a:solidFill>
                <a:cs typeface="+mn-ea"/>
                <a:sym typeface="+mn-lt"/>
              </a:rPr>
              <a:t>Team member</a:t>
            </a:r>
            <a:endParaRPr lang="zh-CN" altLang="en-US" sz="2800" b="1" dirty="0">
              <a:solidFill>
                <a:srgbClr val="1D4251"/>
              </a:solidFill>
              <a:cs typeface="+mn-ea"/>
              <a:sym typeface="+mn-lt"/>
            </a:endParaRPr>
          </a:p>
        </p:txBody>
      </p:sp>
      <p:sp>
        <p:nvSpPr>
          <p:cNvPr id="23" name="文本框 5"/>
          <p:cNvSpPr txBox="1"/>
          <p:nvPr/>
        </p:nvSpPr>
        <p:spPr>
          <a:xfrm>
            <a:off x="7316917" y="3318879"/>
            <a:ext cx="2780954" cy="523220"/>
          </a:xfrm>
          <a:prstGeom prst="rect">
            <a:avLst/>
          </a:prstGeom>
          <a:noFill/>
        </p:spPr>
        <p:txBody>
          <a:bodyPr wrap="none" rtlCol="0">
            <a:spAutoFit/>
          </a:bodyPr>
          <a:lstStyle/>
          <a:p>
            <a:r>
              <a:rPr lang="en-US" altLang="zh-CN" sz="2800" b="1" dirty="0">
                <a:solidFill>
                  <a:srgbClr val="1D4251"/>
                </a:solidFill>
                <a:cs typeface="+mn-ea"/>
                <a:sym typeface="+mn-lt"/>
              </a:rPr>
              <a:t>Tran Minh Nhat</a:t>
            </a:r>
            <a:endParaRPr lang="zh-CN" altLang="en-US" sz="2800" b="1" dirty="0">
              <a:solidFill>
                <a:srgbClr val="1D4251"/>
              </a:solidFill>
              <a:cs typeface="+mn-ea"/>
              <a:sym typeface="+mn-lt"/>
            </a:endParaRPr>
          </a:p>
        </p:txBody>
      </p:sp>
      <p:sp>
        <p:nvSpPr>
          <p:cNvPr id="24" name="文本框 11"/>
          <p:cNvSpPr txBox="1"/>
          <p:nvPr/>
        </p:nvSpPr>
        <p:spPr>
          <a:xfrm>
            <a:off x="7257607" y="4621328"/>
            <a:ext cx="2954655" cy="523220"/>
          </a:xfrm>
          <a:prstGeom prst="rect">
            <a:avLst/>
          </a:prstGeom>
          <a:noFill/>
        </p:spPr>
        <p:txBody>
          <a:bodyPr wrap="none" rtlCol="0">
            <a:spAutoFit/>
          </a:bodyPr>
          <a:lstStyle/>
          <a:p>
            <a:r>
              <a:rPr lang="en-US" altLang="zh-CN" sz="2800" b="1" dirty="0">
                <a:solidFill>
                  <a:srgbClr val="1D4251"/>
                </a:solidFill>
                <a:cs typeface="+mn-ea"/>
                <a:sym typeface="+mn-lt"/>
              </a:rPr>
              <a:t>Cao Thanh S</a:t>
            </a:r>
            <a:r>
              <a:rPr lang="vi-VN" altLang="zh-CN" sz="2800" b="1" dirty="0">
                <a:solidFill>
                  <a:srgbClr val="1D4251"/>
                </a:solidFill>
                <a:cs typeface="+mn-ea"/>
                <a:sym typeface="+mn-lt"/>
              </a:rPr>
              <a:t>ơ</a:t>
            </a:r>
            <a:r>
              <a:rPr lang="en-US" altLang="zh-CN" sz="2800" b="1" dirty="0">
                <a:solidFill>
                  <a:srgbClr val="1D4251"/>
                </a:solidFill>
                <a:cs typeface="+mn-ea"/>
                <a:sym typeface="+mn-lt"/>
              </a:rPr>
              <a:t>n </a:t>
            </a:r>
            <a:endParaRPr lang="zh-CN" altLang="en-US" sz="2800" b="1" dirty="0">
              <a:solidFill>
                <a:srgbClr val="1D4251"/>
              </a:solidFill>
              <a:cs typeface="+mn-ea"/>
              <a:sym typeface="+mn-lt"/>
            </a:endParaRPr>
          </a:p>
        </p:txBody>
      </p:sp>
      <p:sp>
        <p:nvSpPr>
          <p:cNvPr id="28" name="文本框 11"/>
          <p:cNvSpPr txBox="1"/>
          <p:nvPr/>
        </p:nvSpPr>
        <p:spPr>
          <a:xfrm>
            <a:off x="4953965" y="896937"/>
            <a:ext cx="1383712" cy="523220"/>
          </a:xfrm>
          <a:prstGeom prst="rect">
            <a:avLst/>
          </a:prstGeom>
          <a:noFill/>
        </p:spPr>
        <p:txBody>
          <a:bodyPr wrap="none" rtlCol="0">
            <a:spAutoFit/>
          </a:bodyPr>
          <a:lstStyle/>
          <a:p>
            <a:r>
              <a:rPr lang="en-US" altLang="zh-CN" sz="2800" b="1" dirty="0">
                <a:solidFill>
                  <a:srgbClr val="1D4251"/>
                </a:solidFill>
                <a:cs typeface="+mn-ea"/>
                <a:sym typeface="+mn-lt"/>
              </a:rPr>
              <a:t>Mentor</a:t>
            </a:r>
            <a:endParaRPr lang="zh-CN" altLang="en-US" sz="2800" b="1" dirty="0">
              <a:solidFill>
                <a:srgbClr val="1D4251"/>
              </a:solidFill>
              <a:cs typeface="+mn-ea"/>
              <a:sym typeface="+mn-lt"/>
            </a:endParaRPr>
          </a:p>
        </p:txBody>
      </p:sp>
      <p:cxnSp>
        <p:nvCxnSpPr>
          <p:cNvPr id="29" name="直接连接符 9"/>
          <p:cNvCxnSpPr>
            <a:cxnSpLocks/>
          </p:cNvCxnSpPr>
          <p:nvPr/>
        </p:nvCxnSpPr>
        <p:spPr>
          <a:xfrm>
            <a:off x="6584591" y="2232514"/>
            <a:ext cx="4418185" cy="12383"/>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0" name="文本框 11"/>
          <p:cNvSpPr txBox="1"/>
          <p:nvPr/>
        </p:nvSpPr>
        <p:spPr>
          <a:xfrm>
            <a:off x="7207178" y="5267352"/>
            <a:ext cx="3450560" cy="523220"/>
          </a:xfrm>
          <a:prstGeom prst="rect">
            <a:avLst/>
          </a:prstGeom>
          <a:noFill/>
        </p:spPr>
        <p:txBody>
          <a:bodyPr wrap="none" rtlCol="0">
            <a:spAutoFit/>
          </a:bodyPr>
          <a:lstStyle/>
          <a:p>
            <a:r>
              <a:rPr lang="en-US" altLang="zh-CN" sz="2800" b="1" dirty="0">
                <a:solidFill>
                  <a:srgbClr val="1D4251"/>
                </a:solidFill>
                <a:cs typeface="+mn-ea"/>
                <a:sym typeface="+mn-lt"/>
              </a:rPr>
              <a:t>Tu Hoang Phi Long</a:t>
            </a:r>
            <a:endParaRPr lang="zh-CN" altLang="en-US" sz="2800" b="1" dirty="0">
              <a:solidFill>
                <a:srgbClr val="1D4251"/>
              </a:solidFill>
              <a:cs typeface="+mn-ea"/>
              <a:sym typeface="+mn-lt"/>
            </a:endParaRPr>
          </a:p>
        </p:txBody>
      </p:sp>
      <p:sp>
        <p:nvSpPr>
          <p:cNvPr id="33" name="矩形 20"/>
          <p:cNvSpPr/>
          <p:nvPr/>
        </p:nvSpPr>
        <p:spPr>
          <a:xfrm>
            <a:off x="755843" y="5176911"/>
            <a:ext cx="3613191" cy="658835"/>
          </a:xfrm>
          <a:prstGeom prst="rect">
            <a:avLst/>
          </a:prstGeom>
        </p:spPr>
        <p:txBody>
          <a:bodyPr wrap="square">
            <a:spAutoFit/>
          </a:bodyPr>
          <a:lstStyle/>
          <a:p>
            <a:pPr lvl="0">
              <a:lnSpc>
                <a:spcPct val="150000"/>
              </a:lnSpc>
            </a:pPr>
            <a:r>
              <a:rPr lang="en-US" altLang="zh-CN" sz="2800" dirty="0">
                <a:solidFill>
                  <a:schemeClr val="bg1"/>
                </a:solidFill>
                <a:cs typeface="Arial" panose="020B0604020202020204" pitchFamily="34" charset="0"/>
                <a:sym typeface="+mn-lt"/>
              </a:rPr>
              <a:t>Team: 1</a:t>
            </a:r>
          </a:p>
        </p:txBody>
      </p:sp>
      <p:pic>
        <p:nvPicPr>
          <p:cNvPr id="2" name="Picture 1"/>
          <p:cNvPicPr>
            <a:picLocks noChangeAspect="1"/>
          </p:cNvPicPr>
          <p:nvPr/>
        </p:nvPicPr>
        <p:blipFill>
          <a:blip r:embed="rId4"/>
          <a:stretch>
            <a:fillRect/>
          </a:stretch>
        </p:blipFill>
        <p:spPr>
          <a:xfrm>
            <a:off x="1079445" y="2358779"/>
            <a:ext cx="2142310" cy="2206884"/>
          </a:xfrm>
          <a:prstGeom prst="rect">
            <a:avLst/>
          </a:prstGeom>
          <a:ln>
            <a:solidFill>
              <a:schemeClr val="accent1">
                <a:lumMod val="50000"/>
              </a:schemeClr>
            </a:solidFill>
          </a:ln>
        </p:spPr>
      </p:pic>
    </p:spTree>
    <p:extLst>
      <p:ext uri="{BB962C8B-B14F-4D97-AF65-F5344CB8AC3E}">
        <p14:creationId xmlns:p14="http://schemas.microsoft.com/office/powerpoint/2010/main" val="3443414404"/>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barn(inVertical)">
                                      <p:cBhvr>
                                        <p:cTn id="7" dur="500"/>
                                        <p:tgtEl>
                                          <p:spTgt spid="22"/>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barn(inVertical)">
                                      <p:cBhvr>
                                        <p:cTn id="10" dur="500"/>
                                        <p:tgtEl>
                                          <p:spTgt spid="28"/>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barn(inVertical)">
                                      <p:cBhvr>
                                        <p:cTn id="13" dur="500"/>
                                        <p:tgtEl>
                                          <p:spTgt spid="20"/>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barn(inVertical)">
                                      <p:cBhvr>
                                        <p:cTn id="16" dur="500"/>
                                        <p:tgtEl>
                                          <p:spTgt spid="21"/>
                                        </p:tgtEl>
                                      </p:cBhvr>
                                    </p:animEffect>
                                  </p:childTnLst>
                                </p:cTn>
                              </p:par>
                              <p:par>
                                <p:cTn id="17" presetID="16" presetClass="entr" presetSubtype="21" fill="hold" grpId="0" nodeType="withEffect">
                                  <p:stCondLst>
                                    <p:cond delay="0"/>
                                  </p:stCondLst>
                                  <p:childTnLst>
                                    <p:set>
                                      <p:cBhvr>
                                        <p:cTn id="18" dur="1" fill="hold">
                                          <p:stCondLst>
                                            <p:cond delay="0"/>
                                          </p:stCondLst>
                                        </p:cTn>
                                        <p:tgtEl>
                                          <p:spTgt spid="33"/>
                                        </p:tgtEl>
                                        <p:attrNameLst>
                                          <p:attrName>style.visibility</p:attrName>
                                        </p:attrNameLst>
                                      </p:cBhvr>
                                      <p:to>
                                        <p:strVal val="visible"/>
                                      </p:to>
                                    </p:set>
                                    <p:animEffect transition="in" filter="barn(inVertical)">
                                      <p:cBhvr>
                                        <p:cTn id="19" dur="500"/>
                                        <p:tgtEl>
                                          <p:spTgt spid="33"/>
                                        </p:tgtEl>
                                      </p:cBhvr>
                                    </p:animEffect>
                                  </p:childTnLst>
                                </p:cTn>
                              </p:par>
                              <p:par>
                                <p:cTn id="20" presetID="16" presetClass="entr" presetSubtype="21" fill="hold" nodeType="with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barn(inVertical)">
                                      <p:cBhvr>
                                        <p:cTn id="22" dur="500"/>
                                        <p:tgtEl>
                                          <p:spTgt spid="4"/>
                                        </p:tgtEl>
                                      </p:cBhvr>
                                    </p:animEffect>
                                  </p:childTnLst>
                                </p:cTn>
                              </p:par>
                              <p:par>
                                <p:cTn id="23" presetID="16" presetClass="entr" presetSubtype="21" fill="hold" grpId="0" nodeType="with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barn(inVertical)">
                                      <p:cBhvr>
                                        <p:cTn id="25" dur="500"/>
                                        <p:tgtEl>
                                          <p:spTgt spid="6"/>
                                        </p:tgtEl>
                                      </p:cBhvr>
                                    </p:animEffect>
                                  </p:childTnLst>
                                </p:cTn>
                              </p:par>
                              <p:par>
                                <p:cTn id="26" presetID="16" presetClass="entr" presetSubtype="21" fill="hold" nodeType="with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barn(inVertical)">
                                      <p:cBhvr>
                                        <p:cTn id="28" dur="500"/>
                                        <p:tgtEl>
                                          <p:spTgt spid="7"/>
                                        </p:tgtEl>
                                      </p:cBhvr>
                                    </p:animEffect>
                                  </p:childTnLst>
                                </p:cTn>
                              </p:par>
                              <p:par>
                                <p:cTn id="29" presetID="16" presetClass="entr" presetSubtype="21" fill="hold" nodeType="with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barn(inVertical)">
                                      <p:cBhvr>
                                        <p:cTn id="31" dur="500"/>
                                        <p:tgtEl>
                                          <p:spTgt spid="10"/>
                                        </p:tgtEl>
                                      </p:cBhvr>
                                    </p:animEffect>
                                  </p:childTnLst>
                                </p:cTn>
                              </p:par>
                              <p:par>
                                <p:cTn id="32" presetID="16" presetClass="entr" presetSubtype="21" fill="hold" grpId="0" nodeType="with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barn(inVertical)">
                                      <p:cBhvr>
                                        <p:cTn id="34" dur="500"/>
                                        <p:tgtEl>
                                          <p:spTgt spid="12"/>
                                        </p:tgtEl>
                                      </p:cBhvr>
                                    </p:animEffect>
                                  </p:childTnLst>
                                </p:cTn>
                              </p:par>
                              <p:par>
                                <p:cTn id="35" presetID="16" presetClass="entr" presetSubtype="21" fill="hold" nodeType="with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barn(inVertical)">
                                      <p:cBhvr>
                                        <p:cTn id="37" dur="500"/>
                                        <p:tgtEl>
                                          <p:spTgt spid="13"/>
                                        </p:tgtEl>
                                      </p:cBhvr>
                                    </p:animEffect>
                                  </p:childTnLst>
                                </p:cTn>
                              </p:par>
                              <p:par>
                                <p:cTn id="38" presetID="16" presetClass="entr" presetSubtype="21" fill="hold" grpId="0" nodeType="withEffect">
                                  <p:stCondLst>
                                    <p:cond delay="0"/>
                                  </p:stCondLst>
                                  <p:childTnLst>
                                    <p:set>
                                      <p:cBhvr>
                                        <p:cTn id="39" dur="1" fill="hold">
                                          <p:stCondLst>
                                            <p:cond delay="0"/>
                                          </p:stCondLst>
                                        </p:cTn>
                                        <p:tgtEl>
                                          <p:spTgt spid="23"/>
                                        </p:tgtEl>
                                        <p:attrNameLst>
                                          <p:attrName>style.visibility</p:attrName>
                                        </p:attrNameLst>
                                      </p:cBhvr>
                                      <p:to>
                                        <p:strVal val="visible"/>
                                      </p:to>
                                    </p:set>
                                    <p:animEffect transition="in" filter="barn(inVertical)">
                                      <p:cBhvr>
                                        <p:cTn id="40" dur="500"/>
                                        <p:tgtEl>
                                          <p:spTgt spid="23"/>
                                        </p:tgtEl>
                                      </p:cBhvr>
                                    </p:animEffect>
                                  </p:childTnLst>
                                </p:cTn>
                              </p:par>
                              <p:par>
                                <p:cTn id="41" presetID="16" presetClass="entr" presetSubtype="21" fill="hold" grpId="0" nodeType="withEffect">
                                  <p:stCondLst>
                                    <p:cond delay="0"/>
                                  </p:stCondLst>
                                  <p:childTnLst>
                                    <p:set>
                                      <p:cBhvr>
                                        <p:cTn id="42" dur="1" fill="hold">
                                          <p:stCondLst>
                                            <p:cond delay="0"/>
                                          </p:stCondLst>
                                        </p:cTn>
                                        <p:tgtEl>
                                          <p:spTgt spid="24"/>
                                        </p:tgtEl>
                                        <p:attrNameLst>
                                          <p:attrName>style.visibility</p:attrName>
                                        </p:attrNameLst>
                                      </p:cBhvr>
                                      <p:to>
                                        <p:strVal val="visible"/>
                                      </p:to>
                                    </p:set>
                                    <p:animEffect transition="in" filter="barn(inVertical)">
                                      <p:cBhvr>
                                        <p:cTn id="43" dur="500"/>
                                        <p:tgtEl>
                                          <p:spTgt spid="24"/>
                                        </p:tgtEl>
                                      </p:cBhvr>
                                    </p:animEffect>
                                  </p:childTnLst>
                                </p:cTn>
                              </p:par>
                              <p:par>
                                <p:cTn id="44" presetID="16" presetClass="entr" presetSubtype="21" fill="hold" nodeType="withEffect">
                                  <p:stCondLst>
                                    <p:cond delay="0"/>
                                  </p:stCondLst>
                                  <p:childTnLst>
                                    <p:set>
                                      <p:cBhvr>
                                        <p:cTn id="45" dur="1" fill="hold">
                                          <p:stCondLst>
                                            <p:cond delay="0"/>
                                          </p:stCondLst>
                                        </p:cTn>
                                        <p:tgtEl>
                                          <p:spTgt spid="29"/>
                                        </p:tgtEl>
                                        <p:attrNameLst>
                                          <p:attrName>style.visibility</p:attrName>
                                        </p:attrNameLst>
                                      </p:cBhvr>
                                      <p:to>
                                        <p:strVal val="visible"/>
                                      </p:to>
                                    </p:set>
                                    <p:animEffect transition="in" filter="barn(inVertical)">
                                      <p:cBhvr>
                                        <p:cTn id="46" dur="500"/>
                                        <p:tgtEl>
                                          <p:spTgt spid="29"/>
                                        </p:tgtEl>
                                      </p:cBhvr>
                                    </p:animEffect>
                                  </p:childTnLst>
                                </p:cTn>
                              </p:par>
                              <p:par>
                                <p:cTn id="47" presetID="16" presetClass="entr" presetSubtype="21" fill="hold" grpId="0" nodeType="withEffect">
                                  <p:stCondLst>
                                    <p:cond delay="0"/>
                                  </p:stCondLst>
                                  <p:childTnLst>
                                    <p:set>
                                      <p:cBhvr>
                                        <p:cTn id="48" dur="1" fill="hold">
                                          <p:stCondLst>
                                            <p:cond delay="0"/>
                                          </p:stCondLst>
                                        </p:cTn>
                                        <p:tgtEl>
                                          <p:spTgt spid="30"/>
                                        </p:tgtEl>
                                        <p:attrNameLst>
                                          <p:attrName>style.visibility</p:attrName>
                                        </p:attrNameLst>
                                      </p:cBhvr>
                                      <p:to>
                                        <p:strVal val="visible"/>
                                      </p:to>
                                    </p:set>
                                    <p:animEffect transition="in" filter="barn(inVertical)">
                                      <p:cBhvr>
                                        <p:cTn id="49"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2" grpId="0"/>
      <p:bldP spid="20" grpId="0"/>
      <p:bldP spid="21" grpId="0"/>
      <p:bldP spid="22" grpId="0"/>
      <p:bldP spid="23" grpId="0"/>
      <p:bldP spid="24" grpId="0"/>
      <p:bldP spid="28" grpId="0"/>
      <p:bldP spid="30" grpId="0"/>
      <p:bldP spid="3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B3D239D7-267C-DC46-6349-66D3E882694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882056" y="118444"/>
            <a:ext cx="2106744" cy="672626"/>
          </a:xfrm>
          <a:prstGeom prst="rect">
            <a:avLst/>
          </a:prstGeom>
        </p:spPr>
      </p:pic>
      <p:sp>
        <p:nvSpPr>
          <p:cNvPr id="15" name="AutoShape 2" descr="Problem solver - icon by Adiom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AutoShape 4" descr="Solution icon PNG and SVG Free Download"/>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cxnSp>
        <p:nvCxnSpPr>
          <p:cNvPr id="3" name="Straight Connector 2"/>
          <p:cNvCxnSpPr/>
          <p:nvPr/>
        </p:nvCxnSpPr>
        <p:spPr>
          <a:xfrm flipV="1">
            <a:off x="0" y="905608"/>
            <a:ext cx="12192000" cy="70338"/>
          </a:xfrm>
          <a:prstGeom prst="line">
            <a:avLst/>
          </a:prstGeom>
        </p:spPr>
        <p:style>
          <a:lnRef idx="1">
            <a:schemeClr val="accent1"/>
          </a:lnRef>
          <a:fillRef idx="0">
            <a:schemeClr val="accent1"/>
          </a:fillRef>
          <a:effectRef idx="0">
            <a:schemeClr val="accent1"/>
          </a:effectRef>
          <a:fontRef idx="minor">
            <a:schemeClr val="tx1"/>
          </a:fontRef>
        </p:style>
      </p:cxnSp>
      <p:sp>
        <p:nvSpPr>
          <p:cNvPr id="32" name="文本框 5"/>
          <p:cNvSpPr txBox="1"/>
          <p:nvPr/>
        </p:nvSpPr>
        <p:spPr>
          <a:xfrm>
            <a:off x="612775" y="140091"/>
            <a:ext cx="4276555" cy="646331"/>
          </a:xfrm>
          <a:prstGeom prst="rect">
            <a:avLst/>
          </a:prstGeom>
          <a:noFill/>
        </p:spPr>
        <p:txBody>
          <a:bodyPr wrap="none" rtlCol="0">
            <a:spAutoFit/>
          </a:bodyPr>
          <a:lstStyle/>
          <a:p>
            <a:r>
              <a:rPr lang="en-US" altLang="zh-CN" sz="2800" b="1" dirty="0">
                <a:solidFill>
                  <a:srgbClr val="1D4251"/>
                </a:solidFill>
                <a:cs typeface="+mn-ea"/>
                <a:sym typeface="+mn-lt"/>
              </a:rPr>
              <a:t> </a:t>
            </a:r>
            <a:r>
              <a:rPr lang="en-US" altLang="zh-CN" sz="3600" b="1" dirty="0">
                <a:solidFill>
                  <a:srgbClr val="1D4251"/>
                </a:solidFill>
                <a:cs typeface="+mn-ea"/>
                <a:sym typeface="+mn-lt"/>
              </a:rPr>
              <a:t>Team Introduction</a:t>
            </a:r>
            <a:endParaRPr lang="zh-CN" altLang="en-US" sz="3600" b="1" dirty="0">
              <a:solidFill>
                <a:srgbClr val="1D4251"/>
              </a:solidFill>
              <a:cs typeface="+mn-ea"/>
              <a:sym typeface="+mn-lt"/>
            </a:endParaRPr>
          </a:p>
        </p:txBody>
      </p:sp>
      <p:sp>
        <p:nvSpPr>
          <p:cNvPr id="4" name="Oval 3"/>
          <p:cNvSpPr/>
          <p:nvPr/>
        </p:nvSpPr>
        <p:spPr>
          <a:xfrm>
            <a:off x="1379590" y="1125291"/>
            <a:ext cx="3220401" cy="3055311"/>
          </a:xfrm>
          <a:prstGeom prst="ellipse">
            <a:avLst/>
          </a:prstGeom>
          <a:blipFill dpi="0" rotWithShape="1">
            <a:blip r:embed="rId4">
              <a:extLst>
                <a:ext uri="{BEBA8EAE-BF5A-486C-A8C5-ECC9F3942E4B}">
                  <a14:imgProps xmlns:a14="http://schemas.microsoft.com/office/drawing/2010/main">
                    <a14:imgLayer r:embed="rId5">
                      <a14:imgEffect>
                        <a14:saturation sat="98000"/>
                      </a14:imgEffect>
                    </a14:imgLayer>
                  </a14:imgProps>
                </a:ext>
              </a:extLst>
            </a:blip>
            <a:srcRect/>
            <a:stretch>
              <a:fillRect l="-25000" t="-4000" r="-30000" b="1000"/>
            </a:stretch>
          </a:blipFill>
          <a:ln w="412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文本框 5"/>
          <p:cNvSpPr txBox="1"/>
          <p:nvPr/>
        </p:nvSpPr>
        <p:spPr>
          <a:xfrm>
            <a:off x="6590221" y="6235855"/>
            <a:ext cx="1535998" cy="430887"/>
          </a:xfrm>
          <a:prstGeom prst="rect">
            <a:avLst/>
          </a:prstGeom>
          <a:noFill/>
        </p:spPr>
        <p:txBody>
          <a:bodyPr wrap="none" rtlCol="0">
            <a:spAutoFit/>
          </a:bodyPr>
          <a:lstStyle/>
          <a:p>
            <a:r>
              <a:rPr lang="en-US" altLang="zh-CN" sz="2000" b="1" dirty="0">
                <a:solidFill>
                  <a:srgbClr val="1D4251"/>
                </a:solidFill>
                <a:cs typeface="+mn-ea"/>
                <a:sym typeface="+mn-lt"/>
              </a:rPr>
              <a:t>“</a:t>
            </a:r>
            <a:r>
              <a:rPr lang="en-US" altLang="zh-CN" sz="2200" b="1" dirty="0">
                <a:solidFill>
                  <a:srgbClr val="1D4251"/>
                </a:solidFill>
                <a:cs typeface="+mn-ea"/>
                <a:sym typeface="+mn-lt"/>
              </a:rPr>
              <a:t>Member”</a:t>
            </a:r>
            <a:endParaRPr lang="zh-CN" altLang="en-US" sz="2200" b="1" dirty="0">
              <a:solidFill>
                <a:srgbClr val="1D4251"/>
              </a:solidFill>
              <a:cs typeface="+mn-ea"/>
              <a:sym typeface="+mn-lt"/>
            </a:endParaRPr>
          </a:p>
        </p:txBody>
      </p:sp>
      <p:sp>
        <p:nvSpPr>
          <p:cNvPr id="24" name="文本框 11"/>
          <p:cNvSpPr txBox="1"/>
          <p:nvPr/>
        </p:nvSpPr>
        <p:spPr>
          <a:xfrm>
            <a:off x="2289117" y="4932762"/>
            <a:ext cx="1401346" cy="430887"/>
          </a:xfrm>
          <a:prstGeom prst="rect">
            <a:avLst/>
          </a:prstGeom>
          <a:noFill/>
        </p:spPr>
        <p:txBody>
          <a:bodyPr wrap="none" rtlCol="0">
            <a:spAutoFit/>
          </a:bodyPr>
          <a:lstStyle/>
          <a:p>
            <a:r>
              <a:rPr lang="en-US" altLang="zh-CN" sz="2200" b="1" dirty="0">
                <a:solidFill>
                  <a:srgbClr val="1D4251"/>
                </a:solidFill>
                <a:cs typeface="+mn-ea"/>
                <a:sym typeface="+mn-lt"/>
              </a:rPr>
              <a:t>“Mentor”</a:t>
            </a:r>
            <a:endParaRPr lang="zh-CN" altLang="en-US" sz="2200" b="1" dirty="0">
              <a:solidFill>
                <a:srgbClr val="1D4251"/>
              </a:solidFill>
              <a:cs typeface="+mn-ea"/>
              <a:sym typeface="+mn-lt"/>
            </a:endParaRPr>
          </a:p>
        </p:txBody>
      </p:sp>
      <p:sp>
        <p:nvSpPr>
          <p:cNvPr id="25" name="文本框 5"/>
          <p:cNvSpPr txBox="1"/>
          <p:nvPr/>
        </p:nvSpPr>
        <p:spPr>
          <a:xfrm>
            <a:off x="6061231" y="2948107"/>
            <a:ext cx="2976712" cy="461665"/>
          </a:xfrm>
          <a:prstGeom prst="rect">
            <a:avLst/>
          </a:prstGeom>
          <a:noFill/>
        </p:spPr>
        <p:txBody>
          <a:bodyPr wrap="none" rtlCol="0">
            <a:spAutoFit/>
          </a:bodyPr>
          <a:lstStyle/>
          <a:p>
            <a:pPr algn="ctr"/>
            <a:r>
              <a:rPr lang="en-US" altLang="zh-CN" sz="2400" b="1" dirty="0">
                <a:solidFill>
                  <a:srgbClr val="1D4251"/>
                </a:solidFill>
                <a:cs typeface="+mn-ea"/>
                <a:sym typeface="+mn-lt"/>
              </a:rPr>
              <a:t>Tu Hoang Phi Long</a:t>
            </a:r>
            <a:endParaRPr lang="zh-CN" altLang="en-US" sz="2400" b="1" dirty="0">
              <a:solidFill>
                <a:srgbClr val="1D4251"/>
              </a:solidFill>
              <a:cs typeface="+mn-ea"/>
              <a:sym typeface="+mn-lt"/>
            </a:endParaRPr>
          </a:p>
        </p:txBody>
      </p:sp>
      <p:sp>
        <p:nvSpPr>
          <p:cNvPr id="26" name="文本框 5"/>
          <p:cNvSpPr txBox="1"/>
          <p:nvPr/>
        </p:nvSpPr>
        <p:spPr>
          <a:xfrm>
            <a:off x="9263434" y="2917289"/>
            <a:ext cx="2405467" cy="461665"/>
          </a:xfrm>
          <a:prstGeom prst="rect">
            <a:avLst/>
          </a:prstGeom>
          <a:noFill/>
        </p:spPr>
        <p:txBody>
          <a:bodyPr wrap="none" rtlCol="0">
            <a:spAutoFit/>
          </a:bodyPr>
          <a:lstStyle/>
          <a:p>
            <a:r>
              <a:rPr lang="en-US" altLang="zh-CN" sz="2400" b="1">
                <a:solidFill>
                  <a:srgbClr val="1D4251"/>
                </a:solidFill>
                <a:cs typeface="+mn-ea"/>
                <a:sym typeface="+mn-lt"/>
              </a:rPr>
              <a:t>Tran Minh Nhat</a:t>
            </a:r>
            <a:endParaRPr lang="zh-CN" altLang="en-US" sz="2400" b="1" dirty="0">
              <a:solidFill>
                <a:srgbClr val="1D4251"/>
              </a:solidFill>
              <a:cs typeface="+mn-ea"/>
              <a:sym typeface="+mn-lt"/>
            </a:endParaRPr>
          </a:p>
        </p:txBody>
      </p:sp>
      <p:sp>
        <p:nvSpPr>
          <p:cNvPr id="27" name="文本框 5"/>
          <p:cNvSpPr txBox="1"/>
          <p:nvPr/>
        </p:nvSpPr>
        <p:spPr>
          <a:xfrm>
            <a:off x="9226640" y="5774190"/>
            <a:ext cx="2438488" cy="461665"/>
          </a:xfrm>
          <a:prstGeom prst="rect">
            <a:avLst/>
          </a:prstGeom>
          <a:noFill/>
        </p:spPr>
        <p:txBody>
          <a:bodyPr wrap="none" rtlCol="0">
            <a:spAutoFit/>
          </a:bodyPr>
          <a:lstStyle/>
          <a:p>
            <a:r>
              <a:rPr lang="en-US" altLang="zh-CN" sz="2400" b="1" dirty="0">
                <a:solidFill>
                  <a:srgbClr val="1D4251"/>
                </a:solidFill>
                <a:cs typeface="+mn-ea"/>
                <a:sym typeface="+mn-lt"/>
              </a:rPr>
              <a:t>Cao Thanh Son</a:t>
            </a:r>
            <a:endParaRPr lang="zh-CN" altLang="en-US" sz="2400" b="1" dirty="0">
              <a:solidFill>
                <a:srgbClr val="1D4251"/>
              </a:solidFill>
              <a:cs typeface="+mn-ea"/>
              <a:sym typeface="+mn-lt"/>
            </a:endParaRPr>
          </a:p>
        </p:txBody>
      </p:sp>
      <p:sp>
        <p:nvSpPr>
          <p:cNvPr id="28" name="文本框 5"/>
          <p:cNvSpPr txBox="1"/>
          <p:nvPr/>
        </p:nvSpPr>
        <p:spPr>
          <a:xfrm>
            <a:off x="5404685" y="5814462"/>
            <a:ext cx="3858749" cy="461665"/>
          </a:xfrm>
          <a:prstGeom prst="rect">
            <a:avLst/>
          </a:prstGeom>
          <a:noFill/>
        </p:spPr>
        <p:txBody>
          <a:bodyPr wrap="none" rtlCol="0">
            <a:spAutoFit/>
          </a:bodyPr>
          <a:lstStyle/>
          <a:p>
            <a:r>
              <a:rPr lang="en-US" altLang="zh-CN" sz="2400" b="1" dirty="0">
                <a:solidFill>
                  <a:srgbClr val="1D4251"/>
                </a:solidFill>
                <a:cs typeface="+mn-ea"/>
                <a:sym typeface="+mn-lt"/>
              </a:rPr>
              <a:t>Huynh Nguyen Xuan Huy</a:t>
            </a:r>
            <a:endParaRPr lang="zh-CN" altLang="en-US" sz="2400" b="1" dirty="0">
              <a:solidFill>
                <a:srgbClr val="1D4251"/>
              </a:solidFill>
              <a:cs typeface="+mn-ea"/>
              <a:sym typeface="+mn-lt"/>
            </a:endParaRPr>
          </a:p>
        </p:txBody>
      </p:sp>
      <p:sp>
        <p:nvSpPr>
          <p:cNvPr id="30" name="文本框 5"/>
          <p:cNvSpPr txBox="1"/>
          <p:nvPr/>
        </p:nvSpPr>
        <p:spPr>
          <a:xfrm>
            <a:off x="1018417" y="4327544"/>
            <a:ext cx="3942746" cy="461665"/>
          </a:xfrm>
          <a:prstGeom prst="rect">
            <a:avLst/>
          </a:prstGeom>
          <a:noFill/>
        </p:spPr>
        <p:txBody>
          <a:bodyPr wrap="none" rtlCol="0">
            <a:spAutoFit/>
          </a:bodyPr>
          <a:lstStyle/>
          <a:p>
            <a:r>
              <a:rPr lang="en-US" altLang="zh-CN" sz="2400" b="1" dirty="0" err="1">
                <a:solidFill>
                  <a:srgbClr val="1D4251"/>
                </a:solidFill>
                <a:cs typeface="+mn-ea"/>
                <a:sym typeface="+mn-lt"/>
              </a:rPr>
              <a:t>Msc.Nguyen</a:t>
            </a:r>
            <a:r>
              <a:rPr lang="en-US" altLang="zh-CN" sz="2400" b="1" dirty="0">
                <a:solidFill>
                  <a:srgbClr val="1D4251"/>
                </a:solidFill>
                <a:cs typeface="+mn-ea"/>
                <a:sym typeface="+mn-lt"/>
              </a:rPr>
              <a:t> </a:t>
            </a:r>
            <a:r>
              <a:rPr lang="en-US" altLang="zh-CN" sz="2400" b="1" dirty="0" err="1">
                <a:solidFill>
                  <a:srgbClr val="1D4251"/>
                </a:solidFill>
                <a:cs typeface="+mn-ea"/>
                <a:sym typeface="+mn-lt"/>
              </a:rPr>
              <a:t>Trung</a:t>
            </a:r>
            <a:r>
              <a:rPr lang="en-US" altLang="zh-CN" sz="2400" b="1" dirty="0">
                <a:solidFill>
                  <a:srgbClr val="1D4251"/>
                </a:solidFill>
                <a:cs typeface="+mn-ea"/>
                <a:sym typeface="+mn-lt"/>
              </a:rPr>
              <a:t> </a:t>
            </a:r>
            <a:r>
              <a:rPr lang="en-US" altLang="zh-CN" sz="2400" b="1" dirty="0" err="1">
                <a:solidFill>
                  <a:srgbClr val="1D4251"/>
                </a:solidFill>
                <a:cs typeface="+mn-ea"/>
                <a:sym typeface="+mn-lt"/>
              </a:rPr>
              <a:t>Thuan</a:t>
            </a:r>
            <a:endParaRPr lang="zh-CN" altLang="en-US" sz="2400" b="1" dirty="0">
              <a:solidFill>
                <a:srgbClr val="1D4251"/>
              </a:solidFill>
              <a:cs typeface="+mn-ea"/>
              <a:sym typeface="+mn-lt"/>
            </a:endParaRPr>
          </a:p>
        </p:txBody>
      </p:sp>
      <p:sp>
        <p:nvSpPr>
          <p:cNvPr id="31" name="文本框 5"/>
          <p:cNvSpPr txBox="1"/>
          <p:nvPr/>
        </p:nvSpPr>
        <p:spPr>
          <a:xfrm>
            <a:off x="6250743" y="3409772"/>
            <a:ext cx="2214955" cy="430887"/>
          </a:xfrm>
          <a:prstGeom prst="rect">
            <a:avLst/>
          </a:prstGeom>
          <a:noFill/>
        </p:spPr>
        <p:txBody>
          <a:bodyPr wrap="square" rtlCol="0">
            <a:spAutoFit/>
          </a:bodyPr>
          <a:lstStyle/>
          <a:p>
            <a:r>
              <a:rPr lang="en-US" altLang="zh-CN" sz="2000" b="1">
                <a:solidFill>
                  <a:srgbClr val="1D4251"/>
                </a:solidFill>
                <a:cs typeface="+mn-ea"/>
                <a:sym typeface="+mn-lt"/>
              </a:rPr>
              <a:t>“</a:t>
            </a:r>
            <a:r>
              <a:rPr lang="en-US" altLang="zh-CN" sz="2200" b="1">
                <a:solidFill>
                  <a:srgbClr val="1D4251"/>
                </a:solidFill>
                <a:cs typeface="+mn-ea"/>
                <a:sym typeface="+mn-lt"/>
              </a:rPr>
              <a:t>Scrum Master”</a:t>
            </a:r>
            <a:endParaRPr lang="zh-CN" altLang="en-US" sz="2200" b="1" dirty="0">
              <a:solidFill>
                <a:srgbClr val="1D4251"/>
              </a:solidFill>
              <a:cs typeface="+mn-ea"/>
              <a:sym typeface="+mn-lt"/>
            </a:endParaRPr>
          </a:p>
        </p:txBody>
      </p:sp>
      <p:sp>
        <p:nvSpPr>
          <p:cNvPr id="33" name="文本框 5"/>
          <p:cNvSpPr txBox="1"/>
          <p:nvPr/>
        </p:nvSpPr>
        <p:spPr>
          <a:xfrm>
            <a:off x="9263434" y="3378954"/>
            <a:ext cx="2570084" cy="430887"/>
          </a:xfrm>
          <a:prstGeom prst="rect">
            <a:avLst/>
          </a:prstGeom>
          <a:noFill/>
        </p:spPr>
        <p:txBody>
          <a:bodyPr wrap="square" rtlCol="0">
            <a:spAutoFit/>
          </a:bodyPr>
          <a:lstStyle/>
          <a:p>
            <a:r>
              <a:rPr lang="en-US" altLang="zh-CN" sz="2000" b="1">
                <a:solidFill>
                  <a:srgbClr val="1D4251"/>
                </a:solidFill>
                <a:cs typeface="+mn-ea"/>
                <a:sym typeface="+mn-lt"/>
              </a:rPr>
              <a:t>“</a:t>
            </a:r>
            <a:r>
              <a:rPr lang="en-US" altLang="zh-CN" sz="2200" b="1">
                <a:solidFill>
                  <a:srgbClr val="1D4251"/>
                </a:solidFill>
                <a:cs typeface="+mn-ea"/>
                <a:sym typeface="+mn-lt"/>
              </a:rPr>
              <a:t>Product Owner”</a:t>
            </a:r>
            <a:endParaRPr lang="zh-CN" altLang="en-US" sz="2200" b="1" dirty="0">
              <a:solidFill>
                <a:srgbClr val="1D4251"/>
              </a:solidFill>
              <a:cs typeface="+mn-ea"/>
              <a:sym typeface="+mn-lt"/>
            </a:endParaRPr>
          </a:p>
        </p:txBody>
      </p:sp>
      <p:sp>
        <p:nvSpPr>
          <p:cNvPr id="2" name="Rectangle 1"/>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5" name="Rectangle 2"/>
          <p:cNvSpPr>
            <a:spLocks noChangeArrowheads="1"/>
          </p:cNvSpPr>
          <p:nvPr/>
        </p:nvSpPr>
        <p:spPr bwMode="auto">
          <a:xfrm>
            <a:off x="152400" y="1524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6" name="Rectangle 3"/>
          <p:cNvSpPr>
            <a:spLocks noChangeArrowheads="1"/>
          </p:cNvSpPr>
          <p:nvPr/>
        </p:nvSpPr>
        <p:spPr bwMode="auto">
          <a:xfrm>
            <a:off x="304800" y="3048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34" name="文本框 5"/>
          <p:cNvSpPr txBox="1"/>
          <p:nvPr/>
        </p:nvSpPr>
        <p:spPr>
          <a:xfrm>
            <a:off x="9882056" y="6219261"/>
            <a:ext cx="2105224" cy="430887"/>
          </a:xfrm>
          <a:prstGeom prst="rect">
            <a:avLst/>
          </a:prstGeom>
          <a:noFill/>
        </p:spPr>
        <p:txBody>
          <a:bodyPr wrap="square" rtlCol="0">
            <a:spAutoFit/>
          </a:bodyPr>
          <a:lstStyle/>
          <a:p>
            <a:r>
              <a:rPr lang="en-US" altLang="zh-CN" sz="2000" b="1" dirty="0">
                <a:solidFill>
                  <a:srgbClr val="1D4251"/>
                </a:solidFill>
                <a:cs typeface="+mn-ea"/>
                <a:sym typeface="+mn-lt"/>
              </a:rPr>
              <a:t>“</a:t>
            </a:r>
            <a:r>
              <a:rPr lang="en-US" altLang="zh-CN" sz="2200" b="1" dirty="0">
                <a:solidFill>
                  <a:srgbClr val="1D4251"/>
                </a:solidFill>
                <a:cs typeface="+mn-ea"/>
                <a:sym typeface="+mn-lt"/>
              </a:rPr>
              <a:t>Member”</a:t>
            </a:r>
            <a:endParaRPr lang="zh-CN" altLang="en-US" sz="2200" b="1" dirty="0">
              <a:solidFill>
                <a:srgbClr val="1D4251"/>
              </a:solidFill>
              <a:cs typeface="+mn-ea"/>
              <a:sym typeface="+mn-lt"/>
            </a:endParaRPr>
          </a:p>
        </p:txBody>
      </p:sp>
    </p:spTree>
    <p:extLst>
      <p:ext uri="{BB962C8B-B14F-4D97-AF65-F5344CB8AC3E}">
        <p14:creationId xmlns:p14="http://schemas.microsoft.com/office/powerpoint/2010/main" val="2048738636"/>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barn(inVertical)">
                                      <p:cBhvr>
                                        <p:cTn id="7" dur="500"/>
                                        <p:tgtEl>
                                          <p:spTgt spid="32"/>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barn(inVertical)">
                                      <p:cBhvr>
                                        <p:cTn id="10" dur="500"/>
                                        <p:tgtEl>
                                          <p:spTgt spid="20"/>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barn(inVertical)">
                                      <p:cBhvr>
                                        <p:cTn id="13" dur="500"/>
                                        <p:tgtEl>
                                          <p:spTgt spid="24"/>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barn(inVertical)">
                                      <p:cBhvr>
                                        <p:cTn id="16" dur="500"/>
                                        <p:tgtEl>
                                          <p:spTgt spid="25"/>
                                        </p:tgtEl>
                                      </p:cBhvr>
                                    </p:animEffect>
                                  </p:childTnLst>
                                </p:cTn>
                              </p:par>
                              <p:par>
                                <p:cTn id="17" presetID="16" presetClass="entr" presetSubtype="21"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barn(inVertical)">
                                      <p:cBhvr>
                                        <p:cTn id="19" dur="500"/>
                                        <p:tgtEl>
                                          <p:spTgt spid="26"/>
                                        </p:tgtEl>
                                      </p:cBhvr>
                                    </p:animEffect>
                                  </p:childTnLst>
                                </p:cTn>
                              </p:par>
                              <p:par>
                                <p:cTn id="20" presetID="16" presetClass="entr" presetSubtype="21" fill="hold" grpId="0" nodeType="with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barn(inVertical)">
                                      <p:cBhvr>
                                        <p:cTn id="22" dur="500"/>
                                        <p:tgtEl>
                                          <p:spTgt spid="27"/>
                                        </p:tgtEl>
                                      </p:cBhvr>
                                    </p:animEffect>
                                  </p:childTnLst>
                                </p:cTn>
                              </p:par>
                              <p:par>
                                <p:cTn id="23" presetID="16" presetClass="entr" presetSubtype="21" fill="hold" grpId="0" nodeType="withEffect">
                                  <p:stCondLst>
                                    <p:cond delay="0"/>
                                  </p:stCondLst>
                                  <p:childTnLst>
                                    <p:set>
                                      <p:cBhvr>
                                        <p:cTn id="24" dur="1" fill="hold">
                                          <p:stCondLst>
                                            <p:cond delay="0"/>
                                          </p:stCondLst>
                                        </p:cTn>
                                        <p:tgtEl>
                                          <p:spTgt spid="28"/>
                                        </p:tgtEl>
                                        <p:attrNameLst>
                                          <p:attrName>style.visibility</p:attrName>
                                        </p:attrNameLst>
                                      </p:cBhvr>
                                      <p:to>
                                        <p:strVal val="visible"/>
                                      </p:to>
                                    </p:set>
                                    <p:animEffect transition="in" filter="barn(inVertical)">
                                      <p:cBhvr>
                                        <p:cTn id="25" dur="500"/>
                                        <p:tgtEl>
                                          <p:spTgt spid="28"/>
                                        </p:tgtEl>
                                      </p:cBhvr>
                                    </p:animEffect>
                                  </p:childTnLst>
                                </p:cTn>
                              </p:par>
                              <p:par>
                                <p:cTn id="26" presetID="16" presetClass="entr" presetSubtype="21" fill="hold" grpId="0" nodeType="withEffect">
                                  <p:stCondLst>
                                    <p:cond delay="0"/>
                                  </p:stCondLst>
                                  <p:childTnLst>
                                    <p:set>
                                      <p:cBhvr>
                                        <p:cTn id="27" dur="1" fill="hold">
                                          <p:stCondLst>
                                            <p:cond delay="0"/>
                                          </p:stCondLst>
                                        </p:cTn>
                                        <p:tgtEl>
                                          <p:spTgt spid="30"/>
                                        </p:tgtEl>
                                        <p:attrNameLst>
                                          <p:attrName>style.visibility</p:attrName>
                                        </p:attrNameLst>
                                      </p:cBhvr>
                                      <p:to>
                                        <p:strVal val="visible"/>
                                      </p:to>
                                    </p:set>
                                    <p:animEffect transition="in" filter="barn(inVertical)">
                                      <p:cBhvr>
                                        <p:cTn id="28" dur="500"/>
                                        <p:tgtEl>
                                          <p:spTgt spid="30"/>
                                        </p:tgtEl>
                                      </p:cBhvr>
                                    </p:animEffect>
                                  </p:childTnLst>
                                </p:cTn>
                              </p:par>
                              <p:par>
                                <p:cTn id="29" presetID="16" presetClass="entr" presetSubtype="21" fill="hold" grpId="0" nodeType="with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barn(inVertical)">
                                      <p:cBhvr>
                                        <p:cTn id="31" dur="500"/>
                                        <p:tgtEl>
                                          <p:spTgt spid="4"/>
                                        </p:tgtEl>
                                      </p:cBhvr>
                                    </p:animEffect>
                                  </p:childTnLst>
                                </p:cTn>
                              </p:par>
                              <p:par>
                                <p:cTn id="32" presetID="16" presetClass="entr" presetSubtype="21" fill="hold" grpId="0" nodeType="withEffect">
                                  <p:stCondLst>
                                    <p:cond delay="0"/>
                                  </p:stCondLst>
                                  <p:childTnLst>
                                    <p:set>
                                      <p:cBhvr>
                                        <p:cTn id="33" dur="1" fill="hold">
                                          <p:stCondLst>
                                            <p:cond delay="0"/>
                                          </p:stCondLst>
                                        </p:cTn>
                                        <p:tgtEl>
                                          <p:spTgt spid="31"/>
                                        </p:tgtEl>
                                        <p:attrNameLst>
                                          <p:attrName>style.visibility</p:attrName>
                                        </p:attrNameLst>
                                      </p:cBhvr>
                                      <p:to>
                                        <p:strVal val="visible"/>
                                      </p:to>
                                    </p:set>
                                    <p:animEffect transition="in" filter="barn(inVertical)">
                                      <p:cBhvr>
                                        <p:cTn id="34" dur="500"/>
                                        <p:tgtEl>
                                          <p:spTgt spid="31"/>
                                        </p:tgtEl>
                                      </p:cBhvr>
                                    </p:animEffect>
                                  </p:childTnLst>
                                </p:cTn>
                              </p:par>
                              <p:par>
                                <p:cTn id="35" presetID="16" presetClass="entr" presetSubtype="21" fill="hold" grpId="0" nodeType="withEffect">
                                  <p:stCondLst>
                                    <p:cond delay="0"/>
                                  </p:stCondLst>
                                  <p:childTnLst>
                                    <p:set>
                                      <p:cBhvr>
                                        <p:cTn id="36" dur="1" fill="hold">
                                          <p:stCondLst>
                                            <p:cond delay="0"/>
                                          </p:stCondLst>
                                        </p:cTn>
                                        <p:tgtEl>
                                          <p:spTgt spid="33"/>
                                        </p:tgtEl>
                                        <p:attrNameLst>
                                          <p:attrName>style.visibility</p:attrName>
                                        </p:attrNameLst>
                                      </p:cBhvr>
                                      <p:to>
                                        <p:strVal val="visible"/>
                                      </p:to>
                                    </p:set>
                                    <p:animEffect transition="in" filter="barn(inVertical)">
                                      <p:cBhvr>
                                        <p:cTn id="37" dur="500"/>
                                        <p:tgtEl>
                                          <p:spTgt spid="33"/>
                                        </p:tgtEl>
                                      </p:cBhvr>
                                    </p:animEffect>
                                  </p:childTnLst>
                                </p:cTn>
                              </p:par>
                              <p:par>
                                <p:cTn id="38" presetID="16" presetClass="entr" presetSubtype="21" fill="hold" grpId="0" nodeType="withEffect">
                                  <p:stCondLst>
                                    <p:cond delay="0"/>
                                  </p:stCondLst>
                                  <p:childTnLst>
                                    <p:set>
                                      <p:cBhvr>
                                        <p:cTn id="39" dur="1" fill="hold">
                                          <p:stCondLst>
                                            <p:cond delay="0"/>
                                          </p:stCondLst>
                                        </p:cTn>
                                        <p:tgtEl>
                                          <p:spTgt spid="34"/>
                                        </p:tgtEl>
                                        <p:attrNameLst>
                                          <p:attrName>style.visibility</p:attrName>
                                        </p:attrNameLst>
                                      </p:cBhvr>
                                      <p:to>
                                        <p:strVal val="visible"/>
                                      </p:to>
                                    </p:set>
                                    <p:animEffect transition="in" filter="barn(inVertical)">
                                      <p:cBhvr>
                                        <p:cTn id="40"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4" grpId="0" animBg="1"/>
      <p:bldP spid="20" grpId="0"/>
      <p:bldP spid="24" grpId="0"/>
      <p:bldP spid="25" grpId="0"/>
      <p:bldP spid="26" grpId="0"/>
      <p:bldP spid="27" grpId="0"/>
      <p:bldP spid="28" grpId="0"/>
      <p:bldP spid="30" grpId="0"/>
      <p:bldP spid="31" grpId="0"/>
      <p:bldP spid="33" grpId="0"/>
      <p:bldP spid="3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a:off x="96716" y="597402"/>
            <a:ext cx="3472961" cy="1178169"/>
          </a:xfrm>
          <a:prstGeom prst="rect">
            <a:avLst/>
          </a:prstGeom>
          <a:solidFill>
            <a:srgbClr val="8A3E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cs typeface="+mn-ea"/>
              <a:sym typeface="+mn-lt"/>
            </a:endParaRPr>
          </a:p>
        </p:txBody>
      </p:sp>
      <p:pic>
        <p:nvPicPr>
          <p:cNvPr id="14" name="Picture 13">
            <a:extLst>
              <a:ext uri="{FF2B5EF4-FFF2-40B4-BE49-F238E27FC236}">
                <a16:creationId xmlns:a16="http://schemas.microsoft.com/office/drawing/2014/main" id="{B3D239D7-267C-DC46-6349-66D3E882694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882056" y="118444"/>
            <a:ext cx="2106744" cy="672626"/>
          </a:xfrm>
          <a:prstGeom prst="rect">
            <a:avLst/>
          </a:prstGeom>
        </p:spPr>
      </p:pic>
      <p:cxnSp>
        <p:nvCxnSpPr>
          <p:cNvPr id="34" name="直接连接符 18"/>
          <p:cNvCxnSpPr/>
          <p:nvPr/>
        </p:nvCxnSpPr>
        <p:spPr>
          <a:xfrm>
            <a:off x="572091" y="1567442"/>
            <a:ext cx="319313"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35" name="矩形 19"/>
          <p:cNvSpPr/>
          <p:nvPr/>
        </p:nvSpPr>
        <p:spPr bwMode="auto">
          <a:xfrm>
            <a:off x="421514" y="677456"/>
            <a:ext cx="2850460" cy="830997"/>
          </a:xfrm>
          <a:prstGeom prst="rect">
            <a:avLst/>
          </a:prstGeom>
        </p:spPr>
        <p:txBody>
          <a:bodyPr wrap="none">
            <a:spAutoFit/>
          </a:bodyPr>
          <a:lstStyle/>
          <a:p>
            <a:pPr>
              <a:defRPr/>
            </a:pPr>
            <a:r>
              <a:rPr lang="en-US" altLang="zh-CN" sz="4800" b="1" kern="100" dirty="0">
                <a:solidFill>
                  <a:schemeClr val="bg1"/>
                </a:solidFill>
                <a:cs typeface="+mn-ea"/>
                <a:sym typeface="+mn-lt"/>
              </a:rPr>
              <a:t>AGENDA</a:t>
            </a:r>
          </a:p>
        </p:txBody>
      </p:sp>
      <p:sp>
        <p:nvSpPr>
          <p:cNvPr id="36" name="流程图: 离页连接符 1"/>
          <p:cNvSpPr/>
          <p:nvPr/>
        </p:nvSpPr>
        <p:spPr>
          <a:xfrm>
            <a:off x="737740" y="2318239"/>
            <a:ext cx="778668" cy="725714"/>
          </a:xfrm>
          <a:prstGeom prst="flowChartOffpageConnector">
            <a:avLst/>
          </a:prstGeom>
          <a:solidFill>
            <a:srgbClr val="F5C7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72000" rIns="0" bIns="0" numCol="1" spcCol="0" rtlCol="0" fromWordArt="0" anchor="ctr" anchorCtr="0" forceAA="0" compatLnSpc="1">
            <a:prstTxWarp prst="textNoShape">
              <a:avLst/>
            </a:prstTxWarp>
            <a:noAutofit/>
          </a:bodyPr>
          <a:lstStyle/>
          <a:p>
            <a:pPr algn="ctr"/>
            <a:r>
              <a:rPr lang="en-US" altLang="zh-CN" sz="3200" spc="100" dirty="0">
                <a:cs typeface="+mn-ea"/>
                <a:sym typeface="+mn-lt"/>
              </a:rPr>
              <a:t>01</a:t>
            </a:r>
            <a:endParaRPr lang="zh-CN" altLang="en-US" sz="3200" spc="100" dirty="0">
              <a:cs typeface="+mn-ea"/>
              <a:sym typeface="+mn-lt"/>
            </a:endParaRPr>
          </a:p>
        </p:txBody>
      </p:sp>
      <p:sp>
        <p:nvSpPr>
          <p:cNvPr id="37" name="文本框 2"/>
          <p:cNvSpPr txBox="1"/>
          <p:nvPr/>
        </p:nvSpPr>
        <p:spPr>
          <a:xfrm>
            <a:off x="3265817" y="2280935"/>
            <a:ext cx="1620957" cy="523220"/>
          </a:xfrm>
          <a:prstGeom prst="rect">
            <a:avLst/>
          </a:prstGeom>
          <a:noFill/>
        </p:spPr>
        <p:txBody>
          <a:bodyPr wrap="none" rtlCol="0">
            <a:spAutoFit/>
          </a:bodyPr>
          <a:lstStyle/>
          <a:p>
            <a:r>
              <a:rPr lang="en-US" altLang="zh-CN" sz="2800" b="1" dirty="0">
                <a:solidFill>
                  <a:srgbClr val="F5C700"/>
                </a:solidFill>
                <a:cs typeface="+mn-ea"/>
                <a:sym typeface="+mn-lt"/>
              </a:rPr>
              <a:t>Problem</a:t>
            </a:r>
            <a:endParaRPr lang="zh-CN" altLang="en-US" sz="2800" b="1" dirty="0">
              <a:solidFill>
                <a:srgbClr val="F5C700"/>
              </a:solidFill>
              <a:cs typeface="+mn-ea"/>
              <a:sym typeface="+mn-lt"/>
            </a:endParaRPr>
          </a:p>
        </p:txBody>
      </p:sp>
      <p:cxnSp>
        <p:nvCxnSpPr>
          <p:cNvPr id="38" name="直接连接符 3"/>
          <p:cNvCxnSpPr>
            <a:cxnSpLocks/>
          </p:cNvCxnSpPr>
          <p:nvPr/>
        </p:nvCxnSpPr>
        <p:spPr>
          <a:xfrm>
            <a:off x="1686426" y="2907882"/>
            <a:ext cx="3768457" cy="0"/>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9" name="流程图: 离页连接符 4"/>
          <p:cNvSpPr/>
          <p:nvPr/>
        </p:nvSpPr>
        <p:spPr>
          <a:xfrm>
            <a:off x="737740" y="3319725"/>
            <a:ext cx="778668" cy="725714"/>
          </a:xfrm>
          <a:prstGeom prst="flowChartOffpageConnector">
            <a:avLst/>
          </a:prstGeom>
          <a:solidFill>
            <a:srgbClr val="1D425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72000" rIns="0" bIns="0" numCol="1" spcCol="0" rtlCol="0" fromWordArt="0" anchor="ctr" anchorCtr="0" forceAA="0" compatLnSpc="1">
            <a:prstTxWarp prst="textNoShape">
              <a:avLst/>
            </a:prstTxWarp>
            <a:noAutofit/>
          </a:bodyPr>
          <a:lstStyle/>
          <a:p>
            <a:pPr algn="ctr"/>
            <a:r>
              <a:rPr lang="en-US" altLang="zh-CN" sz="3200" dirty="0">
                <a:solidFill>
                  <a:schemeClr val="bg1"/>
                </a:solidFill>
                <a:cs typeface="+mn-ea"/>
                <a:sym typeface="+mn-lt"/>
              </a:rPr>
              <a:t>02</a:t>
            </a:r>
            <a:endParaRPr lang="zh-CN" altLang="en-US" sz="3200" dirty="0">
              <a:solidFill>
                <a:schemeClr val="bg1"/>
              </a:solidFill>
              <a:cs typeface="+mn-ea"/>
              <a:sym typeface="+mn-lt"/>
            </a:endParaRPr>
          </a:p>
        </p:txBody>
      </p:sp>
      <p:sp>
        <p:nvSpPr>
          <p:cNvPr id="40" name="文本框 5"/>
          <p:cNvSpPr txBox="1"/>
          <p:nvPr/>
        </p:nvSpPr>
        <p:spPr>
          <a:xfrm>
            <a:off x="2879873" y="3361916"/>
            <a:ext cx="1720343" cy="523220"/>
          </a:xfrm>
          <a:prstGeom prst="rect">
            <a:avLst/>
          </a:prstGeom>
          <a:noFill/>
        </p:spPr>
        <p:txBody>
          <a:bodyPr wrap="none" rtlCol="0">
            <a:spAutoFit/>
          </a:bodyPr>
          <a:lstStyle/>
          <a:p>
            <a:r>
              <a:rPr lang="en-US" altLang="zh-CN" sz="2800" b="1" dirty="0">
                <a:solidFill>
                  <a:srgbClr val="1D4251"/>
                </a:solidFill>
                <a:cs typeface="+mn-ea"/>
                <a:sym typeface="+mn-lt"/>
              </a:rPr>
              <a:t> Solution</a:t>
            </a:r>
            <a:endParaRPr lang="zh-CN" altLang="en-US" sz="2800" b="1" dirty="0">
              <a:solidFill>
                <a:srgbClr val="1D4251"/>
              </a:solidFill>
              <a:cs typeface="+mn-ea"/>
              <a:sym typeface="+mn-lt"/>
            </a:endParaRPr>
          </a:p>
        </p:txBody>
      </p:sp>
      <p:cxnSp>
        <p:nvCxnSpPr>
          <p:cNvPr id="41" name="直接连接符 6"/>
          <p:cNvCxnSpPr>
            <a:cxnSpLocks/>
          </p:cNvCxnSpPr>
          <p:nvPr/>
        </p:nvCxnSpPr>
        <p:spPr>
          <a:xfrm>
            <a:off x="1686426" y="3909368"/>
            <a:ext cx="3768457" cy="0"/>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2" name="流程图: 离页连接符 7"/>
          <p:cNvSpPr/>
          <p:nvPr/>
        </p:nvSpPr>
        <p:spPr>
          <a:xfrm>
            <a:off x="737740" y="4321211"/>
            <a:ext cx="778668" cy="725714"/>
          </a:xfrm>
          <a:prstGeom prst="flowChartOffpageConnector">
            <a:avLst/>
          </a:prstGeom>
          <a:solidFill>
            <a:srgbClr val="F5C7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72000" rIns="0" bIns="0" numCol="1" spcCol="0" rtlCol="0" fromWordArt="0" anchor="ctr" anchorCtr="0" forceAA="0" compatLnSpc="1">
            <a:prstTxWarp prst="textNoShape">
              <a:avLst/>
            </a:prstTxWarp>
            <a:noAutofit/>
          </a:bodyPr>
          <a:lstStyle/>
          <a:p>
            <a:pPr algn="ctr"/>
            <a:r>
              <a:rPr lang="en-US" altLang="zh-CN" sz="3200" dirty="0">
                <a:cs typeface="+mn-ea"/>
                <a:sym typeface="+mn-lt"/>
              </a:rPr>
              <a:t>03</a:t>
            </a:r>
            <a:endParaRPr lang="zh-CN" altLang="en-US" sz="3200" dirty="0">
              <a:cs typeface="+mn-ea"/>
              <a:sym typeface="+mn-lt"/>
            </a:endParaRPr>
          </a:p>
        </p:txBody>
      </p:sp>
      <p:sp>
        <p:nvSpPr>
          <p:cNvPr id="43" name="文本框 8"/>
          <p:cNvSpPr txBox="1"/>
          <p:nvPr/>
        </p:nvSpPr>
        <p:spPr>
          <a:xfrm>
            <a:off x="2969911" y="4414733"/>
            <a:ext cx="2303836" cy="523220"/>
          </a:xfrm>
          <a:prstGeom prst="rect">
            <a:avLst/>
          </a:prstGeom>
          <a:noFill/>
        </p:spPr>
        <p:txBody>
          <a:bodyPr wrap="none" rtlCol="0">
            <a:spAutoFit/>
          </a:bodyPr>
          <a:lstStyle/>
          <a:p>
            <a:r>
              <a:rPr lang="en-US" altLang="zh-CN" sz="2800" b="1" dirty="0">
                <a:solidFill>
                  <a:srgbClr val="F5C700"/>
                </a:solidFill>
                <a:cs typeface="+mn-ea"/>
                <a:sym typeface="+mn-lt"/>
              </a:rPr>
              <a:t>Architecture</a:t>
            </a:r>
            <a:endParaRPr lang="zh-CN" altLang="en-US" sz="2800" b="1" dirty="0">
              <a:solidFill>
                <a:srgbClr val="F5C700"/>
              </a:solidFill>
              <a:cs typeface="+mn-ea"/>
              <a:sym typeface="+mn-lt"/>
            </a:endParaRPr>
          </a:p>
        </p:txBody>
      </p:sp>
      <p:cxnSp>
        <p:nvCxnSpPr>
          <p:cNvPr id="44" name="直接连接符 9"/>
          <p:cNvCxnSpPr>
            <a:cxnSpLocks/>
          </p:cNvCxnSpPr>
          <p:nvPr/>
        </p:nvCxnSpPr>
        <p:spPr>
          <a:xfrm>
            <a:off x="1686426" y="4910854"/>
            <a:ext cx="3768457" cy="0"/>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5" name="流程图: 离页连接符 10"/>
          <p:cNvSpPr/>
          <p:nvPr/>
        </p:nvSpPr>
        <p:spPr>
          <a:xfrm>
            <a:off x="737740" y="5322697"/>
            <a:ext cx="778668" cy="725714"/>
          </a:xfrm>
          <a:prstGeom prst="flowChartOffpageConnector">
            <a:avLst/>
          </a:prstGeom>
          <a:solidFill>
            <a:srgbClr val="1D425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72000" rIns="0" bIns="0" numCol="1" spcCol="0" rtlCol="0" fromWordArt="0" anchor="ctr" anchorCtr="0" forceAA="0" compatLnSpc="1">
            <a:prstTxWarp prst="textNoShape">
              <a:avLst/>
            </a:prstTxWarp>
            <a:noAutofit/>
          </a:bodyPr>
          <a:lstStyle/>
          <a:p>
            <a:pPr algn="ctr"/>
            <a:r>
              <a:rPr lang="en-US" altLang="zh-CN" sz="3200" dirty="0">
                <a:solidFill>
                  <a:schemeClr val="bg1"/>
                </a:solidFill>
                <a:cs typeface="+mn-ea"/>
                <a:sym typeface="+mn-lt"/>
              </a:rPr>
              <a:t>04</a:t>
            </a:r>
            <a:endParaRPr lang="zh-CN" altLang="en-US" sz="3200" dirty="0">
              <a:solidFill>
                <a:schemeClr val="bg1"/>
              </a:solidFill>
              <a:cs typeface="+mn-ea"/>
              <a:sym typeface="+mn-lt"/>
            </a:endParaRPr>
          </a:p>
        </p:txBody>
      </p:sp>
      <p:sp>
        <p:nvSpPr>
          <p:cNvPr id="46" name="文本框 11"/>
          <p:cNvSpPr txBox="1"/>
          <p:nvPr/>
        </p:nvSpPr>
        <p:spPr>
          <a:xfrm>
            <a:off x="2655622" y="5342357"/>
            <a:ext cx="3084499" cy="523220"/>
          </a:xfrm>
          <a:prstGeom prst="rect">
            <a:avLst/>
          </a:prstGeom>
          <a:noFill/>
        </p:spPr>
        <p:txBody>
          <a:bodyPr wrap="none" rtlCol="0">
            <a:spAutoFit/>
          </a:bodyPr>
          <a:lstStyle/>
          <a:p>
            <a:r>
              <a:rPr lang="en-US" altLang="zh-CN" sz="2800" b="1" dirty="0">
                <a:solidFill>
                  <a:srgbClr val="1D4251"/>
                </a:solidFill>
                <a:cs typeface="+mn-ea"/>
                <a:sym typeface="+mn-lt"/>
              </a:rPr>
              <a:t>Database Design</a:t>
            </a:r>
            <a:endParaRPr lang="zh-CN" altLang="en-US" sz="2800" b="1" dirty="0">
              <a:solidFill>
                <a:srgbClr val="1D4251"/>
              </a:solidFill>
              <a:cs typeface="+mn-ea"/>
              <a:sym typeface="+mn-lt"/>
            </a:endParaRPr>
          </a:p>
        </p:txBody>
      </p:sp>
      <p:cxnSp>
        <p:nvCxnSpPr>
          <p:cNvPr id="47" name="直接连接符 12"/>
          <p:cNvCxnSpPr>
            <a:cxnSpLocks/>
          </p:cNvCxnSpPr>
          <p:nvPr/>
        </p:nvCxnSpPr>
        <p:spPr>
          <a:xfrm flipV="1">
            <a:off x="1686426" y="5865577"/>
            <a:ext cx="3940651" cy="46763"/>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8" name="流程图: 离页连接符 1"/>
          <p:cNvSpPr/>
          <p:nvPr/>
        </p:nvSpPr>
        <p:spPr>
          <a:xfrm>
            <a:off x="6664272" y="2325756"/>
            <a:ext cx="778668" cy="725714"/>
          </a:xfrm>
          <a:prstGeom prst="flowChartOffpageConnector">
            <a:avLst/>
          </a:prstGeom>
          <a:solidFill>
            <a:srgbClr val="F5C7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72000" rIns="0" bIns="0" numCol="1" spcCol="0" rtlCol="0" fromWordArt="0" anchor="ctr" anchorCtr="0" forceAA="0" compatLnSpc="1">
            <a:prstTxWarp prst="textNoShape">
              <a:avLst/>
            </a:prstTxWarp>
            <a:noAutofit/>
          </a:bodyPr>
          <a:lstStyle/>
          <a:p>
            <a:pPr algn="ctr"/>
            <a:r>
              <a:rPr lang="en-US" altLang="zh-CN" sz="3200" spc="100" dirty="0">
                <a:cs typeface="+mn-ea"/>
                <a:sym typeface="+mn-lt"/>
              </a:rPr>
              <a:t>05</a:t>
            </a:r>
            <a:endParaRPr lang="zh-CN" altLang="en-US" sz="3200" spc="100" dirty="0">
              <a:cs typeface="+mn-ea"/>
              <a:sym typeface="+mn-lt"/>
            </a:endParaRPr>
          </a:p>
        </p:txBody>
      </p:sp>
      <p:sp>
        <p:nvSpPr>
          <p:cNvPr id="49" name="文本框 2"/>
          <p:cNvSpPr txBox="1"/>
          <p:nvPr/>
        </p:nvSpPr>
        <p:spPr>
          <a:xfrm>
            <a:off x="8413097" y="2350384"/>
            <a:ext cx="3415294" cy="523220"/>
          </a:xfrm>
          <a:prstGeom prst="rect">
            <a:avLst/>
          </a:prstGeom>
          <a:noFill/>
        </p:spPr>
        <p:txBody>
          <a:bodyPr wrap="none" rtlCol="0">
            <a:spAutoFit/>
          </a:bodyPr>
          <a:lstStyle/>
          <a:p>
            <a:r>
              <a:rPr lang="en-US" altLang="zh-CN" sz="2800" b="1" dirty="0">
                <a:solidFill>
                  <a:srgbClr val="F5C700"/>
                </a:solidFill>
                <a:cs typeface="+mn-ea"/>
                <a:sym typeface="+mn-lt"/>
              </a:rPr>
              <a:t>Technologies used</a:t>
            </a:r>
            <a:endParaRPr lang="zh-CN" altLang="en-US" sz="2800" b="1" dirty="0">
              <a:solidFill>
                <a:srgbClr val="F5C700"/>
              </a:solidFill>
              <a:cs typeface="+mn-ea"/>
              <a:sym typeface="+mn-lt"/>
            </a:endParaRPr>
          </a:p>
        </p:txBody>
      </p:sp>
      <p:cxnSp>
        <p:nvCxnSpPr>
          <p:cNvPr id="50" name="直接连接符 3"/>
          <p:cNvCxnSpPr>
            <a:cxnSpLocks/>
          </p:cNvCxnSpPr>
          <p:nvPr/>
        </p:nvCxnSpPr>
        <p:spPr>
          <a:xfrm flipV="1">
            <a:off x="7603011" y="2842469"/>
            <a:ext cx="4236253" cy="14925"/>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1" name="流程图: 离页连接符 4"/>
          <p:cNvSpPr/>
          <p:nvPr/>
        </p:nvSpPr>
        <p:spPr>
          <a:xfrm>
            <a:off x="6664272" y="3327242"/>
            <a:ext cx="778668" cy="725714"/>
          </a:xfrm>
          <a:prstGeom prst="flowChartOffpageConnector">
            <a:avLst/>
          </a:prstGeom>
          <a:solidFill>
            <a:srgbClr val="1D425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72000" rIns="0" bIns="0" numCol="1" spcCol="0" rtlCol="0" fromWordArt="0" anchor="ctr" anchorCtr="0" forceAA="0" compatLnSpc="1">
            <a:prstTxWarp prst="textNoShape">
              <a:avLst/>
            </a:prstTxWarp>
            <a:noAutofit/>
          </a:bodyPr>
          <a:lstStyle/>
          <a:p>
            <a:pPr algn="ctr"/>
            <a:r>
              <a:rPr lang="en-US" altLang="zh-CN" sz="3200" dirty="0">
                <a:solidFill>
                  <a:schemeClr val="bg1"/>
                </a:solidFill>
                <a:cs typeface="+mn-ea"/>
                <a:sym typeface="+mn-lt"/>
              </a:rPr>
              <a:t>06</a:t>
            </a:r>
            <a:endParaRPr lang="zh-CN" altLang="en-US" sz="3200" dirty="0">
              <a:solidFill>
                <a:schemeClr val="bg1"/>
              </a:solidFill>
              <a:cs typeface="+mn-ea"/>
              <a:sym typeface="+mn-lt"/>
            </a:endParaRPr>
          </a:p>
        </p:txBody>
      </p:sp>
      <p:sp>
        <p:nvSpPr>
          <p:cNvPr id="52" name="文本框 5"/>
          <p:cNvSpPr txBox="1"/>
          <p:nvPr/>
        </p:nvSpPr>
        <p:spPr>
          <a:xfrm>
            <a:off x="8561082" y="3392564"/>
            <a:ext cx="3195105" cy="461665"/>
          </a:xfrm>
          <a:prstGeom prst="rect">
            <a:avLst/>
          </a:prstGeom>
          <a:noFill/>
        </p:spPr>
        <p:txBody>
          <a:bodyPr wrap="none" rtlCol="0">
            <a:spAutoFit/>
          </a:bodyPr>
          <a:lstStyle/>
          <a:p>
            <a:r>
              <a:rPr lang="en-US" altLang="zh-CN" sz="2400" b="1" dirty="0">
                <a:solidFill>
                  <a:srgbClr val="1D4251"/>
                </a:solidFill>
                <a:cs typeface="+mn-ea"/>
                <a:sym typeface="+mn-lt"/>
              </a:rPr>
              <a:t>Project Management</a:t>
            </a:r>
          </a:p>
        </p:txBody>
      </p:sp>
      <p:cxnSp>
        <p:nvCxnSpPr>
          <p:cNvPr id="53" name="直接连接符 6"/>
          <p:cNvCxnSpPr>
            <a:cxnSpLocks/>
          </p:cNvCxnSpPr>
          <p:nvPr/>
        </p:nvCxnSpPr>
        <p:spPr>
          <a:xfrm flipV="1">
            <a:off x="7727336" y="3909368"/>
            <a:ext cx="4101055" cy="31750"/>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4" name="流程图: 离页连接符 7"/>
          <p:cNvSpPr/>
          <p:nvPr/>
        </p:nvSpPr>
        <p:spPr>
          <a:xfrm>
            <a:off x="6664272" y="4328728"/>
            <a:ext cx="778668" cy="725714"/>
          </a:xfrm>
          <a:prstGeom prst="flowChartOffpageConnector">
            <a:avLst/>
          </a:prstGeom>
          <a:solidFill>
            <a:srgbClr val="F5C7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72000" rIns="0" bIns="0" numCol="1" spcCol="0" rtlCol="0" fromWordArt="0" anchor="ctr" anchorCtr="0" forceAA="0" compatLnSpc="1">
            <a:prstTxWarp prst="textNoShape">
              <a:avLst/>
            </a:prstTxWarp>
            <a:noAutofit/>
          </a:bodyPr>
          <a:lstStyle/>
          <a:p>
            <a:pPr algn="ctr"/>
            <a:r>
              <a:rPr lang="en-US" altLang="zh-CN" sz="3200" dirty="0">
                <a:cs typeface="+mn-ea"/>
                <a:sym typeface="+mn-lt"/>
              </a:rPr>
              <a:t>07</a:t>
            </a:r>
            <a:endParaRPr lang="zh-CN" altLang="en-US" sz="3200" dirty="0">
              <a:cs typeface="+mn-ea"/>
              <a:sym typeface="+mn-lt"/>
            </a:endParaRPr>
          </a:p>
        </p:txBody>
      </p:sp>
      <p:sp>
        <p:nvSpPr>
          <p:cNvPr id="55" name="文本框 8"/>
          <p:cNvSpPr txBox="1"/>
          <p:nvPr/>
        </p:nvSpPr>
        <p:spPr>
          <a:xfrm>
            <a:off x="8652329" y="4397894"/>
            <a:ext cx="1672253" cy="461665"/>
          </a:xfrm>
          <a:prstGeom prst="rect">
            <a:avLst/>
          </a:prstGeom>
          <a:noFill/>
        </p:spPr>
        <p:txBody>
          <a:bodyPr wrap="none" rtlCol="0">
            <a:spAutoFit/>
          </a:bodyPr>
          <a:lstStyle/>
          <a:p>
            <a:r>
              <a:rPr lang="en-US" altLang="zh-CN" sz="2400" b="1" dirty="0">
                <a:solidFill>
                  <a:srgbClr val="F5C700"/>
                </a:solidFill>
                <a:cs typeface="+mn-ea"/>
                <a:sym typeface="+mn-lt"/>
              </a:rPr>
              <a:t>Reflection</a:t>
            </a:r>
            <a:endParaRPr lang="zh-CN" altLang="en-US" sz="2400" b="1" dirty="0">
              <a:solidFill>
                <a:srgbClr val="F5C700"/>
              </a:solidFill>
              <a:cs typeface="+mn-ea"/>
              <a:sym typeface="+mn-lt"/>
            </a:endParaRPr>
          </a:p>
        </p:txBody>
      </p:sp>
      <p:cxnSp>
        <p:nvCxnSpPr>
          <p:cNvPr id="56" name="直接连接符 9"/>
          <p:cNvCxnSpPr>
            <a:cxnSpLocks/>
          </p:cNvCxnSpPr>
          <p:nvPr/>
        </p:nvCxnSpPr>
        <p:spPr>
          <a:xfrm>
            <a:off x="7793933" y="4937953"/>
            <a:ext cx="3768457" cy="0"/>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7" name="流程图: 离页连接符 10"/>
          <p:cNvSpPr/>
          <p:nvPr/>
        </p:nvSpPr>
        <p:spPr>
          <a:xfrm>
            <a:off x="6664272" y="5330214"/>
            <a:ext cx="778668" cy="725714"/>
          </a:xfrm>
          <a:prstGeom prst="flowChartOffpageConnector">
            <a:avLst/>
          </a:prstGeom>
          <a:solidFill>
            <a:srgbClr val="1D425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72000" rIns="0" bIns="0" numCol="1" spcCol="0" rtlCol="0" fromWordArt="0" anchor="ctr" anchorCtr="0" forceAA="0" compatLnSpc="1">
            <a:prstTxWarp prst="textNoShape">
              <a:avLst/>
            </a:prstTxWarp>
            <a:noAutofit/>
          </a:bodyPr>
          <a:lstStyle/>
          <a:p>
            <a:pPr algn="ctr"/>
            <a:r>
              <a:rPr lang="en-US" altLang="zh-CN" sz="3200" dirty="0">
                <a:solidFill>
                  <a:schemeClr val="bg1"/>
                </a:solidFill>
                <a:cs typeface="+mn-ea"/>
                <a:sym typeface="+mn-lt"/>
              </a:rPr>
              <a:t>08</a:t>
            </a:r>
            <a:endParaRPr lang="zh-CN" altLang="en-US" sz="3200" dirty="0">
              <a:solidFill>
                <a:schemeClr val="bg1"/>
              </a:solidFill>
              <a:cs typeface="+mn-ea"/>
              <a:sym typeface="+mn-lt"/>
            </a:endParaRPr>
          </a:p>
        </p:txBody>
      </p:sp>
      <p:sp>
        <p:nvSpPr>
          <p:cNvPr id="58" name="文本框 11"/>
          <p:cNvSpPr txBox="1"/>
          <p:nvPr/>
        </p:nvSpPr>
        <p:spPr>
          <a:xfrm>
            <a:off x="8718801" y="5399379"/>
            <a:ext cx="2169184" cy="461665"/>
          </a:xfrm>
          <a:prstGeom prst="rect">
            <a:avLst/>
          </a:prstGeom>
          <a:noFill/>
        </p:spPr>
        <p:txBody>
          <a:bodyPr wrap="none" rtlCol="0">
            <a:spAutoFit/>
          </a:bodyPr>
          <a:lstStyle/>
          <a:p>
            <a:r>
              <a:rPr lang="en-US" altLang="zh-CN" sz="2400" b="1" dirty="0">
                <a:solidFill>
                  <a:srgbClr val="1D4251"/>
                </a:solidFill>
                <a:cs typeface="+mn-ea"/>
                <a:sym typeface="+mn-lt"/>
              </a:rPr>
              <a:t>Project Demo</a:t>
            </a:r>
            <a:endParaRPr lang="zh-CN" altLang="en-US" sz="2400" b="1" dirty="0">
              <a:solidFill>
                <a:srgbClr val="1D4251"/>
              </a:solidFill>
              <a:cs typeface="+mn-ea"/>
              <a:sym typeface="+mn-lt"/>
            </a:endParaRPr>
          </a:p>
        </p:txBody>
      </p:sp>
      <p:cxnSp>
        <p:nvCxnSpPr>
          <p:cNvPr id="59" name="直接连接符 12"/>
          <p:cNvCxnSpPr>
            <a:cxnSpLocks/>
          </p:cNvCxnSpPr>
          <p:nvPr/>
        </p:nvCxnSpPr>
        <p:spPr>
          <a:xfrm>
            <a:off x="7793933" y="5939439"/>
            <a:ext cx="3768457" cy="0"/>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5" name="AutoShape 2" descr="Problem solver - icon by Adiom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0" name="Picture 5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16454" y="2277436"/>
            <a:ext cx="825997" cy="559742"/>
          </a:xfrm>
          <a:prstGeom prst="rect">
            <a:avLst/>
          </a:prstGeom>
        </p:spPr>
      </p:pic>
      <p:sp>
        <p:nvSpPr>
          <p:cNvPr id="16" name="AutoShape 4" descr="Solution icon PNG and SVG Free Download"/>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1" name="Picture 60"/>
          <p:cNvPicPr>
            <a:picLocks noChangeAspect="1"/>
          </p:cNvPicPr>
          <p:nvPr/>
        </p:nvPicPr>
        <p:blipFill>
          <a:blip r:embed="rId5"/>
          <a:stretch>
            <a:fillRect/>
          </a:stretch>
        </p:blipFill>
        <p:spPr>
          <a:xfrm>
            <a:off x="1962728" y="3180213"/>
            <a:ext cx="802945" cy="658451"/>
          </a:xfrm>
          <a:prstGeom prst="rect">
            <a:avLst/>
          </a:prstGeom>
        </p:spPr>
      </p:pic>
      <p:pic>
        <p:nvPicPr>
          <p:cNvPr id="62" name="Picture 14" descr="Architecture - Free buildings icons"/>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890665" y="4102124"/>
            <a:ext cx="875008" cy="726489"/>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16" descr="Database icon PNG and SVG Free Download"/>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987908" y="5096188"/>
            <a:ext cx="633442" cy="75803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Technology - Free technology icons"/>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603011" y="2318239"/>
            <a:ext cx="650015" cy="52423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1,800+ Project Management Icons Illustrations, Royalty-Free Vector Graphics  &amp; Clip Art - iStock | Business icons, Technology, Scope"/>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503508" y="3161719"/>
            <a:ext cx="997005" cy="737417"/>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Free Icon | Reflection symbol"/>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793933" y="4286316"/>
            <a:ext cx="619164" cy="655671"/>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Demo Icons - Free SVG &amp; PNG Demo Images - Noun Project"/>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723191" y="5178669"/>
            <a:ext cx="972359" cy="7096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3072959"/>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1000"/>
                                        <p:tgtEl>
                                          <p:spTgt spid="34"/>
                                        </p:tgtEl>
                                      </p:cBhvr>
                                    </p:animEffect>
                                    <p:anim calcmode="lin" valueType="num">
                                      <p:cBhvr>
                                        <p:cTn id="8" dur="1000" fill="hold"/>
                                        <p:tgtEl>
                                          <p:spTgt spid="34"/>
                                        </p:tgtEl>
                                        <p:attrNameLst>
                                          <p:attrName>ppt_x</p:attrName>
                                        </p:attrNameLst>
                                      </p:cBhvr>
                                      <p:tavLst>
                                        <p:tav tm="0">
                                          <p:val>
                                            <p:strVal val="#ppt_x"/>
                                          </p:val>
                                        </p:tav>
                                        <p:tav tm="100000">
                                          <p:val>
                                            <p:strVal val="#ppt_x"/>
                                          </p:val>
                                        </p:tav>
                                      </p:tavLst>
                                    </p:anim>
                                    <p:anim calcmode="lin" valueType="num">
                                      <p:cBhvr>
                                        <p:cTn id="9" dur="1000" fill="hold"/>
                                        <p:tgtEl>
                                          <p:spTgt spid="3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5"/>
                                        </p:tgtEl>
                                        <p:attrNameLst>
                                          <p:attrName>style.visibility</p:attrName>
                                        </p:attrNameLst>
                                      </p:cBhvr>
                                      <p:to>
                                        <p:strVal val="visible"/>
                                      </p:to>
                                    </p:set>
                                    <p:animEffect transition="in" filter="fade">
                                      <p:cBhvr>
                                        <p:cTn id="12" dur="1000"/>
                                        <p:tgtEl>
                                          <p:spTgt spid="35"/>
                                        </p:tgtEl>
                                      </p:cBhvr>
                                    </p:animEffect>
                                    <p:anim calcmode="lin" valueType="num">
                                      <p:cBhvr>
                                        <p:cTn id="13" dur="1000" fill="hold"/>
                                        <p:tgtEl>
                                          <p:spTgt spid="35"/>
                                        </p:tgtEl>
                                        <p:attrNameLst>
                                          <p:attrName>ppt_x</p:attrName>
                                        </p:attrNameLst>
                                      </p:cBhvr>
                                      <p:tavLst>
                                        <p:tav tm="0">
                                          <p:val>
                                            <p:strVal val="#ppt_x"/>
                                          </p:val>
                                        </p:tav>
                                        <p:tav tm="100000">
                                          <p:val>
                                            <p:strVal val="#ppt_x"/>
                                          </p:val>
                                        </p:tav>
                                      </p:tavLst>
                                    </p:anim>
                                    <p:anim calcmode="lin" valueType="num">
                                      <p:cBhvr>
                                        <p:cTn id="14" dur="1000" fill="hold"/>
                                        <p:tgtEl>
                                          <p:spTgt spid="35"/>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1000"/>
                                        <p:tgtEl>
                                          <p:spTgt spid="17"/>
                                        </p:tgtEl>
                                      </p:cBhvr>
                                    </p:animEffect>
                                    <p:anim calcmode="lin" valueType="num">
                                      <p:cBhvr>
                                        <p:cTn id="18" dur="1000" fill="hold"/>
                                        <p:tgtEl>
                                          <p:spTgt spid="17"/>
                                        </p:tgtEl>
                                        <p:attrNameLst>
                                          <p:attrName>ppt_x</p:attrName>
                                        </p:attrNameLst>
                                      </p:cBhvr>
                                      <p:tavLst>
                                        <p:tav tm="0">
                                          <p:val>
                                            <p:strVal val="#ppt_x"/>
                                          </p:val>
                                        </p:tav>
                                        <p:tav tm="100000">
                                          <p:val>
                                            <p:strVal val="#ppt_x"/>
                                          </p:val>
                                        </p:tav>
                                      </p:tavLst>
                                    </p:anim>
                                    <p:anim calcmode="lin" valueType="num">
                                      <p:cBhvr>
                                        <p:cTn id="19" dur="1000" fill="hold"/>
                                        <p:tgtEl>
                                          <p:spTgt spid="17"/>
                                        </p:tgtEl>
                                        <p:attrNameLst>
                                          <p:attrName>ppt_y</p:attrName>
                                        </p:attrNameLst>
                                      </p:cBhvr>
                                      <p:tavLst>
                                        <p:tav tm="0">
                                          <p:val>
                                            <p:strVal val="#ppt_y+.1"/>
                                          </p:val>
                                        </p:tav>
                                        <p:tav tm="100000">
                                          <p:val>
                                            <p:strVal val="#ppt_y"/>
                                          </p:val>
                                        </p:tav>
                                      </p:tavLst>
                                    </p:anim>
                                  </p:childTnLst>
                                </p:cTn>
                              </p:par>
                            </p:childTnLst>
                          </p:cTn>
                        </p:par>
                        <p:par>
                          <p:cTn id="20" fill="hold">
                            <p:stCondLst>
                              <p:cond delay="1000"/>
                            </p:stCondLst>
                            <p:childTnLst>
                              <p:par>
                                <p:cTn id="21" presetID="16" presetClass="entr" presetSubtype="21" fill="hold" grpId="0" nodeType="afterEffect">
                                  <p:stCondLst>
                                    <p:cond delay="0"/>
                                  </p:stCondLst>
                                  <p:childTnLst>
                                    <p:set>
                                      <p:cBhvr>
                                        <p:cTn id="22" dur="1" fill="hold">
                                          <p:stCondLst>
                                            <p:cond delay="0"/>
                                          </p:stCondLst>
                                        </p:cTn>
                                        <p:tgtEl>
                                          <p:spTgt spid="36"/>
                                        </p:tgtEl>
                                        <p:attrNameLst>
                                          <p:attrName>style.visibility</p:attrName>
                                        </p:attrNameLst>
                                      </p:cBhvr>
                                      <p:to>
                                        <p:strVal val="visible"/>
                                      </p:to>
                                    </p:set>
                                    <p:animEffect transition="in" filter="barn(inVertical)">
                                      <p:cBhvr>
                                        <p:cTn id="23" dur="500"/>
                                        <p:tgtEl>
                                          <p:spTgt spid="36"/>
                                        </p:tgtEl>
                                      </p:cBhvr>
                                    </p:animEffect>
                                  </p:childTnLst>
                                </p:cTn>
                              </p:par>
                              <p:par>
                                <p:cTn id="24" presetID="16" presetClass="entr" presetSubtype="21" fill="hold" grpId="0" nodeType="withEffect">
                                  <p:stCondLst>
                                    <p:cond delay="0"/>
                                  </p:stCondLst>
                                  <p:childTnLst>
                                    <p:set>
                                      <p:cBhvr>
                                        <p:cTn id="25" dur="1" fill="hold">
                                          <p:stCondLst>
                                            <p:cond delay="0"/>
                                          </p:stCondLst>
                                        </p:cTn>
                                        <p:tgtEl>
                                          <p:spTgt spid="37"/>
                                        </p:tgtEl>
                                        <p:attrNameLst>
                                          <p:attrName>style.visibility</p:attrName>
                                        </p:attrNameLst>
                                      </p:cBhvr>
                                      <p:to>
                                        <p:strVal val="visible"/>
                                      </p:to>
                                    </p:set>
                                    <p:animEffect transition="in" filter="barn(inVertical)">
                                      <p:cBhvr>
                                        <p:cTn id="26" dur="500"/>
                                        <p:tgtEl>
                                          <p:spTgt spid="37"/>
                                        </p:tgtEl>
                                      </p:cBhvr>
                                    </p:animEffect>
                                  </p:childTnLst>
                                </p:cTn>
                              </p:par>
                              <p:par>
                                <p:cTn id="27" presetID="16" presetClass="entr" presetSubtype="21" fill="hold" nodeType="withEffect">
                                  <p:stCondLst>
                                    <p:cond delay="0"/>
                                  </p:stCondLst>
                                  <p:childTnLst>
                                    <p:set>
                                      <p:cBhvr>
                                        <p:cTn id="28" dur="1" fill="hold">
                                          <p:stCondLst>
                                            <p:cond delay="0"/>
                                          </p:stCondLst>
                                        </p:cTn>
                                        <p:tgtEl>
                                          <p:spTgt spid="38"/>
                                        </p:tgtEl>
                                        <p:attrNameLst>
                                          <p:attrName>style.visibility</p:attrName>
                                        </p:attrNameLst>
                                      </p:cBhvr>
                                      <p:to>
                                        <p:strVal val="visible"/>
                                      </p:to>
                                    </p:set>
                                    <p:animEffect transition="in" filter="barn(inVertical)">
                                      <p:cBhvr>
                                        <p:cTn id="29" dur="500"/>
                                        <p:tgtEl>
                                          <p:spTgt spid="38"/>
                                        </p:tgtEl>
                                      </p:cBhvr>
                                    </p:animEffect>
                                  </p:childTnLst>
                                </p:cTn>
                              </p:par>
                              <p:par>
                                <p:cTn id="30" presetID="16" presetClass="entr" presetSubtype="21" fill="hold" grpId="0" nodeType="withEffect">
                                  <p:stCondLst>
                                    <p:cond delay="0"/>
                                  </p:stCondLst>
                                  <p:childTnLst>
                                    <p:set>
                                      <p:cBhvr>
                                        <p:cTn id="31" dur="1" fill="hold">
                                          <p:stCondLst>
                                            <p:cond delay="0"/>
                                          </p:stCondLst>
                                        </p:cTn>
                                        <p:tgtEl>
                                          <p:spTgt spid="39"/>
                                        </p:tgtEl>
                                        <p:attrNameLst>
                                          <p:attrName>style.visibility</p:attrName>
                                        </p:attrNameLst>
                                      </p:cBhvr>
                                      <p:to>
                                        <p:strVal val="visible"/>
                                      </p:to>
                                    </p:set>
                                    <p:animEffect transition="in" filter="barn(inVertical)">
                                      <p:cBhvr>
                                        <p:cTn id="32" dur="500"/>
                                        <p:tgtEl>
                                          <p:spTgt spid="39"/>
                                        </p:tgtEl>
                                      </p:cBhvr>
                                    </p:animEffect>
                                  </p:childTnLst>
                                </p:cTn>
                              </p:par>
                              <p:par>
                                <p:cTn id="33" presetID="16" presetClass="entr" presetSubtype="21" fill="hold" grpId="0" nodeType="withEffect">
                                  <p:stCondLst>
                                    <p:cond delay="0"/>
                                  </p:stCondLst>
                                  <p:childTnLst>
                                    <p:set>
                                      <p:cBhvr>
                                        <p:cTn id="34" dur="1" fill="hold">
                                          <p:stCondLst>
                                            <p:cond delay="0"/>
                                          </p:stCondLst>
                                        </p:cTn>
                                        <p:tgtEl>
                                          <p:spTgt spid="40"/>
                                        </p:tgtEl>
                                        <p:attrNameLst>
                                          <p:attrName>style.visibility</p:attrName>
                                        </p:attrNameLst>
                                      </p:cBhvr>
                                      <p:to>
                                        <p:strVal val="visible"/>
                                      </p:to>
                                    </p:set>
                                    <p:animEffect transition="in" filter="barn(inVertical)">
                                      <p:cBhvr>
                                        <p:cTn id="35" dur="500"/>
                                        <p:tgtEl>
                                          <p:spTgt spid="40"/>
                                        </p:tgtEl>
                                      </p:cBhvr>
                                    </p:animEffect>
                                  </p:childTnLst>
                                </p:cTn>
                              </p:par>
                              <p:par>
                                <p:cTn id="36" presetID="16" presetClass="entr" presetSubtype="21" fill="hold" nodeType="withEffect">
                                  <p:stCondLst>
                                    <p:cond delay="0"/>
                                  </p:stCondLst>
                                  <p:childTnLst>
                                    <p:set>
                                      <p:cBhvr>
                                        <p:cTn id="37" dur="1" fill="hold">
                                          <p:stCondLst>
                                            <p:cond delay="0"/>
                                          </p:stCondLst>
                                        </p:cTn>
                                        <p:tgtEl>
                                          <p:spTgt spid="41"/>
                                        </p:tgtEl>
                                        <p:attrNameLst>
                                          <p:attrName>style.visibility</p:attrName>
                                        </p:attrNameLst>
                                      </p:cBhvr>
                                      <p:to>
                                        <p:strVal val="visible"/>
                                      </p:to>
                                    </p:set>
                                    <p:animEffect transition="in" filter="barn(inVertical)">
                                      <p:cBhvr>
                                        <p:cTn id="38" dur="500"/>
                                        <p:tgtEl>
                                          <p:spTgt spid="41"/>
                                        </p:tgtEl>
                                      </p:cBhvr>
                                    </p:animEffect>
                                  </p:childTnLst>
                                </p:cTn>
                              </p:par>
                              <p:par>
                                <p:cTn id="39" presetID="16" presetClass="entr" presetSubtype="21" fill="hold" grpId="0" nodeType="withEffect">
                                  <p:stCondLst>
                                    <p:cond delay="0"/>
                                  </p:stCondLst>
                                  <p:childTnLst>
                                    <p:set>
                                      <p:cBhvr>
                                        <p:cTn id="40" dur="1" fill="hold">
                                          <p:stCondLst>
                                            <p:cond delay="0"/>
                                          </p:stCondLst>
                                        </p:cTn>
                                        <p:tgtEl>
                                          <p:spTgt spid="42"/>
                                        </p:tgtEl>
                                        <p:attrNameLst>
                                          <p:attrName>style.visibility</p:attrName>
                                        </p:attrNameLst>
                                      </p:cBhvr>
                                      <p:to>
                                        <p:strVal val="visible"/>
                                      </p:to>
                                    </p:set>
                                    <p:animEffect transition="in" filter="barn(inVertical)">
                                      <p:cBhvr>
                                        <p:cTn id="41" dur="500"/>
                                        <p:tgtEl>
                                          <p:spTgt spid="42"/>
                                        </p:tgtEl>
                                      </p:cBhvr>
                                    </p:animEffect>
                                  </p:childTnLst>
                                </p:cTn>
                              </p:par>
                              <p:par>
                                <p:cTn id="42" presetID="16" presetClass="entr" presetSubtype="21" fill="hold" grpId="0" nodeType="withEffect">
                                  <p:stCondLst>
                                    <p:cond delay="0"/>
                                  </p:stCondLst>
                                  <p:childTnLst>
                                    <p:set>
                                      <p:cBhvr>
                                        <p:cTn id="43" dur="1" fill="hold">
                                          <p:stCondLst>
                                            <p:cond delay="0"/>
                                          </p:stCondLst>
                                        </p:cTn>
                                        <p:tgtEl>
                                          <p:spTgt spid="43"/>
                                        </p:tgtEl>
                                        <p:attrNameLst>
                                          <p:attrName>style.visibility</p:attrName>
                                        </p:attrNameLst>
                                      </p:cBhvr>
                                      <p:to>
                                        <p:strVal val="visible"/>
                                      </p:to>
                                    </p:set>
                                    <p:animEffect transition="in" filter="barn(inVertical)">
                                      <p:cBhvr>
                                        <p:cTn id="44" dur="500"/>
                                        <p:tgtEl>
                                          <p:spTgt spid="43"/>
                                        </p:tgtEl>
                                      </p:cBhvr>
                                    </p:animEffect>
                                  </p:childTnLst>
                                </p:cTn>
                              </p:par>
                              <p:par>
                                <p:cTn id="45" presetID="16" presetClass="entr" presetSubtype="21" fill="hold" nodeType="withEffect">
                                  <p:stCondLst>
                                    <p:cond delay="0"/>
                                  </p:stCondLst>
                                  <p:childTnLst>
                                    <p:set>
                                      <p:cBhvr>
                                        <p:cTn id="46" dur="1" fill="hold">
                                          <p:stCondLst>
                                            <p:cond delay="0"/>
                                          </p:stCondLst>
                                        </p:cTn>
                                        <p:tgtEl>
                                          <p:spTgt spid="44"/>
                                        </p:tgtEl>
                                        <p:attrNameLst>
                                          <p:attrName>style.visibility</p:attrName>
                                        </p:attrNameLst>
                                      </p:cBhvr>
                                      <p:to>
                                        <p:strVal val="visible"/>
                                      </p:to>
                                    </p:set>
                                    <p:animEffect transition="in" filter="barn(inVertical)">
                                      <p:cBhvr>
                                        <p:cTn id="47" dur="500"/>
                                        <p:tgtEl>
                                          <p:spTgt spid="44"/>
                                        </p:tgtEl>
                                      </p:cBhvr>
                                    </p:animEffect>
                                  </p:childTnLst>
                                </p:cTn>
                              </p:par>
                              <p:par>
                                <p:cTn id="48" presetID="16" presetClass="entr" presetSubtype="21" fill="hold" grpId="0" nodeType="withEffect">
                                  <p:stCondLst>
                                    <p:cond delay="0"/>
                                  </p:stCondLst>
                                  <p:childTnLst>
                                    <p:set>
                                      <p:cBhvr>
                                        <p:cTn id="49" dur="1" fill="hold">
                                          <p:stCondLst>
                                            <p:cond delay="0"/>
                                          </p:stCondLst>
                                        </p:cTn>
                                        <p:tgtEl>
                                          <p:spTgt spid="45"/>
                                        </p:tgtEl>
                                        <p:attrNameLst>
                                          <p:attrName>style.visibility</p:attrName>
                                        </p:attrNameLst>
                                      </p:cBhvr>
                                      <p:to>
                                        <p:strVal val="visible"/>
                                      </p:to>
                                    </p:set>
                                    <p:animEffect transition="in" filter="barn(inVertical)">
                                      <p:cBhvr>
                                        <p:cTn id="50" dur="500"/>
                                        <p:tgtEl>
                                          <p:spTgt spid="45"/>
                                        </p:tgtEl>
                                      </p:cBhvr>
                                    </p:animEffect>
                                  </p:childTnLst>
                                </p:cTn>
                              </p:par>
                              <p:par>
                                <p:cTn id="51" presetID="16" presetClass="entr" presetSubtype="21" fill="hold" grpId="0" nodeType="withEffect">
                                  <p:stCondLst>
                                    <p:cond delay="0"/>
                                  </p:stCondLst>
                                  <p:childTnLst>
                                    <p:set>
                                      <p:cBhvr>
                                        <p:cTn id="52" dur="1" fill="hold">
                                          <p:stCondLst>
                                            <p:cond delay="0"/>
                                          </p:stCondLst>
                                        </p:cTn>
                                        <p:tgtEl>
                                          <p:spTgt spid="46"/>
                                        </p:tgtEl>
                                        <p:attrNameLst>
                                          <p:attrName>style.visibility</p:attrName>
                                        </p:attrNameLst>
                                      </p:cBhvr>
                                      <p:to>
                                        <p:strVal val="visible"/>
                                      </p:to>
                                    </p:set>
                                    <p:animEffect transition="in" filter="barn(inVertical)">
                                      <p:cBhvr>
                                        <p:cTn id="53" dur="500"/>
                                        <p:tgtEl>
                                          <p:spTgt spid="46"/>
                                        </p:tgtEl>
                                      </p:cBhvr>
                                    </p:animEffect>
                                  </p:childTnLst>
                                </p:cTn>
                              </p:par>
                              <p:par>
                                <p:cTn id="54" presetID="16" presetClass="entr" presetSubtype="21" fill="hold" nodeType="withEffect">
                                  <p:stCondLst>
                                    <p:cond delay="0"/>
                                  </p:stCondLst>
                                  <p:childTnLst>
                                    <p:set>
                                      <p:cBhvr>
                                        <p:cTn id="55" dur="1" fill="hold">
                                          <p:stCondLst>
                                            <p:cond delay="0"/>
                                          </p:stCondLst>
                                        </p:cTn>
                                        <p:tgtEl>
                                          <p:spTgt spid="47"/>
                                        </p:tgtEl>
                                        <p:attrNameLst>
                                          <p:attrName>style.visibility</p:attrName>
                                        </p:attrNameLst>
                                      </p:cBhvr>
                                      <p:to>
                                        <p:strVal val="visible"/>
                                      </p:to>
                                    </p:set>
                                    <p:animEffect transition="in" filter="barn(inVertical)">
                                      <p:cBhvr>
                                        <p:cTn id="56" dur="500"/>
                                        <p:tgtEl>
                                          <p:spTgt spid="47"/>
                                        </p:tgtEl>
                                      </p:cBhvr>
                                    </p:animEffect>
                                  </p:childTnLst>
                                </p:cTn>
                              </p:par>
                              <p:par>
                                <p:cTn id="57" presetID="16" presetClass="entr" presetSubtype="21" fill="hold" grpId="0" nodeType="withEffect">
                                  <p:stCondLst>
                                    <p:cond delay="0"/>
                                  </p:stCondLst>
                                  <p:childTnLst>
                                    <p:set>
                                      <p:cBhvr>
                                        <p:cTn id="58" dur="1" fill="hold">
                                          <p:stCondLst>
                                            <p:cond delay="0"/>
                                          </p:stCondLst>
                                        </p:cTn>
                                        <p:tgtEl>
                                          <p:spTgt spid="48"/>
                                        </p:tgtEl>
                                        <p:attrNameLst>
                                          <p:attrName>style.visibility</p:attrName>
                                        </p:attrNameLst>
                                      </p:cBhvr>
                                      <p:to>
                                        <p:strVal val="visible"/>
                                      </p:to>
                                    </p:set>
                                    <p:animEffect transition="in" filter="barn(inVertical)">
                                      <p:cBhvr>
                                        <p:cTn id="59" dur="500"/>
                                        <p:tgtEl>
                                          <p:spTgt spid="48"/>
                                        </p:tgtEl>
                                      </p:cBhvr>
                                    </p:animEffect>
                                  </p:childTnLst>
                                </p:cTn>
                              </p:par>
                              <p:par>
                                <p:cTn id="60" presetID="16" presetClass="entr" presetSubtype="21" fill="hold" grpId="0" nodeType="withEffect">
                                  <p:stCondLst>
                                    <p:cond delay="0"/>
                                  </p:stCondLst>
                                  <p:childTnLst>
                                    <p:set>
                                      <p:cBhvr>
                                        <p:cTn id="61" dur="1" fill="hold">
                                          <p:stCondLst>
                                            <p:cond delay="0"/>
                                          </p:stCondLst>
                                        </p:cTn>
                                        <p:tgtEl>
                                          <p:spTgt spid="51"/>
                                        </p:tgtEl>
                                        <p:attrNameLst>
                                          <p:attrName>style.visibility</p:attrName>
                                        </p:attrNameLst>
                                      </p:cBhvr>
                                      <p:to>
                                        <p:strVal val="visible"/>
                                      </p:to>
                                    </p:set>
                                    <p:animEffect transition="in" filter="barn(inVertical)">
                                      <p:cBhvr>
                                        <p:cTn id="62" dur="500"/>
                                        <p:tgtEl>
                                          <p:spTgt spid="51"/>
                                        </p:tgtEl>
                                      </p:cBhvr>
                                    </p:animEffect>
                                  </p:childTnLst>
                                </p:cTn>
                              </p:par>
                              <p:par>
                                <p:cTn id="63" presetID="16" presetClass="entr" presetSubtype="21" fill="hold" grpId="0" nodeType="withEffect">
                                  <p:stCondLst>
                                    <p:cond delay="0"/>
                                  </p:stCondLst>
                                  <p:childTnLst>
                                    <p:set>
                                      <p:cBhvr>
                                        <p:cTn id="64" dur="1" fill="hold">
                                          <p:stCondLst>
                                            <p:cond delay="0"/>
                                          </p:stCondLst>
                                        </p:cTn>
                                        <p:tgtEl>
                                          <p:spTgt spid="52"/>
                                        </p:tgtEl>
                                        <p:attrNameLst>
                                          <p:attrName>style.visibility</p:attrName>
                                        </p:attrNameLst>
                                      </p:cBhvr>
                                      <p:to>
                                        <p:strVal val="visible"/>
                                      </p:to>
                                    </p:set>
                                    <p:animEffect transition="in" filter="barn(inVertical)">
                                      <p:cBhvr>
                                        <p:cTn id="65" dur="500"/>
                                        <p:tgtEl>
                                          <p:spTgt spid="52"/>
                                        </p:tgtEl>
                                      </p:cBhvr>
                                    </p:animEffect>
                                  </p:childTnLst>
                                </p:cTn>
                              </p:par>
                              <p:par>
                                <p:cTn id="66" presetID="16" presetClass="entr" presetSubtype="21" fill="hold" grpId="0" nodeType="withEffect">
                                  <p:stCondLst>
                                    <p:cond delay="0"/>
                                  </p:stCondLst>
                                  <p:childTnLst>
                                    <p:set>
                                      <p:cBhvr>
                                        <p:cTn id="67" dur="1" fill="hold">
                                          <p:stCondLst>
                                            <p:cond delay="0"/>
                                          </p:stCondLst>
                                        </p:cTn>
                                        <p:tgtEl>
                                          <p:spTgt spid="54"/>
                                        </p:tgtEl>
                                        <p:attrNameLst>
                                          <p:attrName>style.visibility</p:attrName>
                                        </p:attrNameLst>
                                      </p:cBhvr>
                                      <p:to>
                                        <p:strVal val="visible"/>
                                      </p:to>
                                    </p:set>
                                    <p:animEffect transition="in" filter="barn(inVertical)">
                                      <p:cBhvr>
                                        <p:cTn id="68" dur="500"/>
                                        <p:tgtEl>
                                          <p:spTgt spid="54"/>
                                        </p:tgtEl>
                                      </p:cBhvr>
                                    </p:animEffect>
                                  </p:childTnLst>
                                </p:cTn>
                              </p:par>
                              <p:par>
                                <p:cTn id="69" presetID="16" presetClass="entr" presetSubtype="21" fill="hold" grpId="0" nodeType="withEffect">
                                  <p:stCondLst>
                                    <p:cond delay="0"/>
                                  </p:stCondLst>
                                  <p:childTnLst>
                                    <p:set>
                                      <p:cBhvr>
                                        <p:cTn id="70" dur="1" fill="hold">
                                          <p:stCondLst>
                                            <p:cond delay="0"/>
                                          </p:stCondLst>
                                        </p:cTn>
                                        <p:tgtEl>
                                          <p:spTgt spid="55"/>
                                        </p:tgtEl>
                                        <p:attrNameLst>
                                          <p:attrName>style.visibility</p:attrName>
                                        </p:attrNameLst>
                                      </p:cBhvr>
                                      <p:to>
                                        <p:strVal val="visible"/>
                                      </p:to>
                                    </p:set>
                                    <p:animEffect transition="in" filter="barn(inVertical)">
                                      <p:cBhvr>
                                        <p:cTn id="71" dur="500"/>
                                        <p:tgtEl>
                                          <p:spTgt spid="55"/>
                                        </p:tgtEl>
                                      </p:cBhvr>
                                    </p:animEffect>
                                  </p:childTnLst>
                                </p:cTn>
                              </p:par>
                              <p:par>
                                <p:cTn id="72" presetID="16" presetClass="entr" presetSubtype="21" fill="hold" nodeType="withEffect">
                                  <p:stCondLst>
                                    <p:cond delay="0"/>
                                  </p:stCondLst>
                                  <p:childTnLst>
                                    <p:set>
                                      <p:cBhvr>
                                        <p:cTn id="73" dur="1" fill="hold">
                                          <p:stCondLst>
                                            <p:cond delay="0"/>
                                          </p:stCondLst>
                                        </p:cTn>
                                        <p:tgtEl>
                                          <p:spTgt spid="56"/>
                                        </p:tgtEl>
                                        <p:attrNameLst>
                                          <p:attrName>style.visibility</p:attrName>
                                        </p:attrNameLst>
                                      </p:cBhvr>
                                      <p:to>
                                        <p:strVal val="visible"/>
                                      </p:to>
                                    </p:set>
                                    <p:animEffect transition="in" filter="barn(inVertical)">
                                      <p:cBhvr>
                                        <p:cTn id="74" dur="500"/>
                                        <p:tgtEl>
                                          <p:spTgt spid="56"/>
                                        </p:tgtEl>
                                      </p:cBhvr>
                                    </p:animEffect>
                                  </p:childTnLst>
                                </p:cTn>
                              </p:par>
                              <p:par>
                                <p:cTn id="75" presetID="16" presetClass="entr" presetSubtype="21" fill="hold" grpId="0" nodeType="withEffect">
                                  <p:stCondLst>
                                    <p:cond delay="0"/>
                                  </p:stCondLst>
                                  <p:childTnLst>
                                    <p:set>
                                      <p:cBhvr>
                                        <p:cTn id="76" dur="1" fill="hold">
                                          <p:stCondLst>
                                            <p:cond delay="0"/>
                                          </p:stCondLst>
                                        </p:cTn>
                                        <p:tgtEl>
                                          <p:spTgt spid="57"/>
                                        </p:tgtEl>
                                        <p:attrNameLst>
                                          <p:attrName>style.visibility</p:attrName>
                                        </p:attrNameLst>
                                      </p:cBhvr>
                                      <p:to>
                                        <p:strVal val="visible"/>
                                      </p:to>
                                    </p:set>
                                    <p:animEffect transition="in" filter="barn(inVertical)">
                                      <p:cBhvr>
                                        <p:cTn id="77" dur="500"/>
                                        <p:tgtEl>
                                          <p:spTgt spid="57"/>
                                        </p:tgtEl>
                                      </p:cBhvr>
                                    </p:animEffect>
                                  </p:childTnLst>
                                </p:cTn>
                              </p:par>
                              <p:par>
                                <p:cTn id="78" presetID="16" presetClass="entr" presetSubtype="21" fill="hold" grpId="0" nodeType="withEffect">
                                  <p:stCondLst>
                                    <p:cond delay="0"/>
                                  </p:stCondLst>
                                  <p:childTnLst>
                                    <p:set>
                                      <p:cBhvr>
                                        <p:cTn id="79" dur="1" fill="hold">
                                          <p:stCondLst>
                                            <p:cond delay="0"/>
                                          </p:stCondLst>
                                        </p:cTn>
                                        <p:tgtEl>
                                          <p:spTgt spid="58"/>
                                        </p:tgtEl>
                                        <p:attrNameLst>
                                          <p:attrName>style.visibility</p:attrName>
                                        </p:attrNameLst>
                                      </p:cBhvr>
                                      <p:to>
                                        <p:strVal val="visible"/>
                                      </p:to>
                                    </p:set>
                                    <p:animEffect transition="in" filter="barn(inVertical)">
                                      <p:cBhvr>
                                        <p:cTn id="80" dur="500"/>
                                        <p:tgtEl>
                                          <p:spTgt spid="58"/>
                                        </p:tgtEl>
                                      </p:cBhvr>
                                    </p:animEffect>
                                  </p:childTnLst>
                                </p:cTn>
                              </p:par>
                              <p:par>
                                <p:cTn id="81" presetID="16" presetClass="entr" presetSubtype="21" fill="hold" nodeType="withEffect">
                                  <p:stCondLst>
                                    <p:cond delay="0"/>
                                  </p:stCondLst>
                                  <p:childTnLst>
                                    <p:set>
                                      <p:cBhvr>
                                        <p:cTn id="82" dur="1" fill="hold">
                                          <p:stCondLst>
                                            <p:cond delay="0"/>
                                          </p:stCondLst>
                                        </p:cTn>
                                        <p:tgtEl>
                                          <p:spTgt spid="59"/>
                                        </p:tgtEl>
                                        <p:attrNameLst>
                                          <p:attrName>style.visibility</p:attrName>
                                        </p:attrNameLst>
                                      </p:cBhvr>
                                      <p:to>
                                        <p:strVal val="visible"/>
                                      </p:to>
                                    </p:set>
                                    <p:animEffect transition="in" filter="barn(inVertical)">
                                      <p:cBhvr>
                                        <p:cTn id="83" dur="500"/>
                                        <p:tgtEl>
                                          <p:spTgt spid="59"/>
                                        </p:tgtEl>
                                      </p:cBhvr>
                                    </p:animEffect>
                                  </p:childTnLst>
                                </p:cTn>
                              </p:par>
                              <p:par>
                                <p:cTn id="84" presetID="16" presetClass="entr" presetSubtype="21" fill="hold" nodeType="withEffect">
                                  <p:stCondLst>
                                    <p:cond delay="0"/>
                                  </p:stCondLst>
                                  <p:childTnLst>
                                    <p:set>
                                      <p:cBhvr>
                                        <p:cTn id="85" dur="1" fill="hold">
                                          <p:stCondLst>
                                            <p:cond delay="0"/>
                                          </p:stCondLst>
                                        </p:cTn>
                                        <p:tgtEl>
                                          <p:spTgt spid="60"/>
                                        </p:tgtEl>
                                        <p:attrNameLst>
                                          <p:attrName>style.visibility</p:attrName>
                                        </p:attrNameLst>
                                      </p:cBhvr>
                                      <p:to>
                                        <p:strVal val="visible"/>
                                      </p:to>
                                    </p:set>
                                    <p:animEffect transition="in" filter="barn(inVertical)">
                                      <p:cBhvr>
                                        <p:cTn id="86" dur="500"/>
                                        <p:tgtEl>
                                          <p:spTgt spid="60"/>
                                        </p:tgtEl>
                                      </p:cBhvr>
                                    </p:animEffect>
                                  </p:childTnLst>
                                </p:cTn>
                              </p:par>
                              <p:par>
                                <p:cTn id="87" presetID="16" presetClass="entr" presetSubtype="21" fill="hold" nodeType="withEffect">
                                  <p:stCondLst>
                                    <p:cond delay="0"/>
                                  </p:stCondLst>
                                  <p:childTnLst>
                                    <p:set>
                                      <p:cBhvr>
                                        <p:cTn id="88" dur="1" fill="hold">
                                          <p:stCondLst>
                                            <p:cond delay="0"/>
                                          </p:stCondLst>
                                        </p:cTn>
                                        <p:tgtEl>
                                          <p:spTgt spid="61"/>
                                        </p:tgtEl>
                                        <p:attrNameLst>
                                          <p:attrName>style.visibility</p:attrName>
                                        </p:attrNameLst>
                                      </p:cBhvr>
                                      <p:to>
                                        <p:strVal val="visible"/>
                                      </p:to>
                                    </p:set>
                                    <p:animEffect transition="in" filter="barn(inVertical)">
                                      <p:cBhvr>
                                        <p:cTn id="89" dur="500"/>
                                        <p:tgtEl>
                                          <p:spTgt spid="61"/>
                                        </p:tgtEl>
                                      </p:cBhvr>
                                    </p:animEffect>
                                  </p:childTnLst>
                                </p:cTn>
                              </p:par>
                              <p:par>
                                <p:cTn id="90" presetID="16" presetClass="entr" presetSubtype="21" fill="hold" nodeType="withEffect">
                                  <p:stCondLst>
                                    <p:cond delay="0"/>
                                  </p:stCondLst>
                                  <p:childTnLst>
                                    <p:set>
                                      <p:cBhvr>
                                        <p:cTn id="91" dur="1" fill="hold">
                                          <p:stCondLst>
                                            <p:cond delay="0"/>
                                          </p:stCondLst>
                                        </p:cTn>
                                        <p:tgtEl>
                                          <p:spTgt spid="62"/>
                                        </p:tgtEl>
                                        <p:attrNameLst>
                                          <p:attrName>style.visibility</p:attrName>
                                        </p:attrNameLst>
                                      </p:cBhvr>
                                      <p:to>
                                        <p:strVal val="visible"/>
                                      </p:to>
                                    </p:set>
                                    <p:animEffect transition="in" filter="barn(inVertical)">
                                      <p:cBhvr>
                                        <p:cTn id="92" dur="500"/>
                                        <p:tgtEl>
                                          <p:spTgt spid="62"/>
                                        </p:tgtEl>
                                      </p:cBhvr>
                                    </p:animEffect>
                                  </p:childTnLst>
                                </p:cTn>
                              </p:par>
                              <p:par>
                                <p:cTn id="93" presetID="16" presetClass="entr" presetSubtype="21" fill="hold" nodeType="withEffect">
                                  <p:stCondLst>
                                    <p:cond delay="0"/>
                                  </p:stCondLst>
                                  <p:childTnLst>
                                    <p:set>
                                      <p:cBhvr>
                                        <p:cTn id="94" dur="1" fill="hold">
                                          <p:stCondLst>
                                            <p:cond delay="0"/>
                                          </p:stCondLst>
                                        </p:cTn>
                                        <p:tgtEl>
                                          <p:spTgt spid="63"/>
                                        </p:tgtEl>
                                        <p:attrNameLst>
                                          <p:attrName>style.visibility</p:attrName>
                                        </p:attrNameLst>
                                      </p:cBhvr>
                                      <p:to>
                                        <p:strVal val="visible"/>
                                      </p:to>
                                    </p:set>
                                    <p:animEffect transition="in" filter="barn(inVertical)">
                                      <p:cBhvr>
                                        <p:cTn id="95" dur="500"/>
                                        <p:tgtEl>
                                          <p:spTgt spid="63"/>
                                        </p:tgtEl>
                                      </p:cBhvr>
                                    </p:animEffect>
                                  </p:childTnLst>
                                </p:cTn>
                              </p:par>
                              <p:par>
                                <p:cTn id="96" presetID="16" presetClass="entr" presetSubtype="21" fill="hold" nodeType="withEffect">
                                  <p:stCondLst>
                                    <p:cond delay="0"/>
                                  </p:stCondLst>
                                  <p:childTnLst>
                                    <p:set>
                                      <p:cBhvr>
                                        <p:cTn id="97" dur="1" fill="hold">
                                          <p:stCondLst>
                                            <p:cond delay="0"/>
                                          </p:stCondLst>
                                        </p:cTn>
                                        <p:tgtEl>
                                          <p:spTgt spid="1030"/>
                                        </p:tgtEl>
                                        <p:attrNameLst>
                                          <p:attrName>style.visibility</p:attrName>
                                        </p:attrNameLst>
                                      </p:cBhvr>
                                      <p:to>
                                        <p:strVal val="visible"/>
                                      </p:to>
                                    </p:set>
                                    <p:animEffect transition="in" filter="barn(inVertical)">
                                      <p:cBhvr>
                                        <p:cTn id="98" dur="500"/>
                                        <p:tgtEl>
                                          <p:spTgt spid="1030"/>
                                        </p:tgtEl>
                                      </p:cBhvr>
                                    </p:animEffect>
                                  </p:childTnLst>
                                </p:cTn>
                              </p:par>
                              <p:par>
                                <p:cTn id="99" presetID="16" presetClass="entr" presetSubtype="21" fill="hold" nodeType="withEffect">
                                  <p:stCondLst>
                                    <p:cond delay="0"/>
                                  </p:stCondLst>
                                  <p:childTnLst>
                                    <p:set>
                                      <p:cBhvr>
                                        <p:cTn id="100" dur="1" fill="hold">
                                          <p:stCondLst>
                                            <p:cond delay="0"/>
                                          </p:stCondLst>
                                        </p:cTn>
                                        <p:tgtEl>
                                          <p:spTgt spid="1032"/>
                                        </p:tgtEl>
                                        <p:attrNameLst>
                                          <p:attrName>style.visibility</p:attrName>
                                        </p:attrNameLst>
                                      </p:cBhvr>
                                      <p:to>
                                        <p:strVal val="visible"/>
                                      </p:to>
                                    </p:set>
                                    <p:animEffect transition="in" filter="barn(inVertical)">
                                      <p:cBhvr>
                                        <p:cTn id="101" dur="500"/>
                                        <p:tgtEl>
                                          <p:spTgt spid="1032"/>
                                        </p:tgtEl>
                                      </p:cBhvr>
                                    </p:animEffect>
                                  </p:childTnLst>
                                </p:cTn>
                              </p:par>
                              <p:par>
                                <p:cTn id="102" presetID="16" presetClass="entr" presetSubtype="21" fill="hold" nodeType="withEffect">
                                  <p:stCondLst>
                                    <p:cond delay="0"/>
                                  </p:stCondLst>
                                  <p:childTnLst>
                                    <p:set>
                                      <p:cBhvr>
                                        <p:cTn id="103" dur="1" fill="hold">
                                          <p:stCondLst>
                                            <p:cond delay="0"/>
                                          </p:stCondLst>
                                        </p:cTn>
                                        <p:tgtEl>
                                          <p:spTgt spid="1034"/>
                                        </p:tgtEl>
                                        <p:attrNameLst>
                                          <p:attrName>style.visibility</p:attrName>
                                        </p:attrNameLst>
                                      </p:cBhvr>
                                      <p:to>
                                        <p:strVal val="visible"/>
                                      </p:to>
                                    </p:set>
                                    <p:animEffect transition="in" filter="barn(inVertical)">
                                      <p:cBhvr>
                                        <p:cTn id="104" dur="500"/>
                                        <p:tgtEl>
                                          <p:spTgt spid="1034"/>
                                        </p:tgtEl>
                                      </p:cBhvr>
                                    </p:animEffect>
                                  </p:childTnLst>
                                </p:cTn>
                              </p:par>
                              <p:par>
                                <p:cTn id="105" presetID="16" presetClass="entr" presetSubtype="21" fill="hold" nodeType="withEffect">
                                  <p:stCondLst>
                                    <p:cond delay="0"/>
                                  </p:stCondLst>
                                  <p:childTnLst>
                                    <p:set>
                                      <p:cBhvr>
                                        <p:cTn id="106" dur="1" fill="hold">
                                          <p:stCondLst>
                                            <p:cond delay="0"/>
                                          </p:stCondLst>
                                        </p:cTn>
                                        <p:tgtEl>
                                          <p:spTgt spid="1036"/>
                                        </p:tgtEl>
                                        <p:attrNameLst>
                                          <p:attrName>style.visibility</p:attrName>
                                        </p:attrNameLst>
                                      </p:cBhvr>
                                      <p:to>
                                        <p:strVal val="visible"/>
                                      </p:to>
                                    </p:set>
                                    <p:animEffect transition="in" filter="barn(inVertical)">
                                      <p:cBhvr>
                                        <p:cTn id="107" dur="500"/>
                                        <p:tgtEl>
                                          <p:spTgt spid="1036"/>
                                        </p:tgtEl>
                                      </p:cBhvr>
                                    </p:animEffect>
                                  </p:childTnLst>
                                </p:cTn>
                              </p:par>
                              <p:par>
                                <p:cTn id="108" presetID="16" presetClass="entr" presetSubtype="21" fill="hold" grpId="0" nodeType="withEffect">
                                  <p:stCondLst>
                                    <p:cond delay="0"/>
                                  </p:stCondLst>
                                  <p:childTnLst>
                                    <p:set>
                                      <p:cBhvr>
                                        <p:cTn id="109" dur="1" fill="hold">
                                          <p:stCondLst>
                                            <p:cond delay="0"/>
                                          </p:stCondLst>
                                        </p:cTn>
                                        <p:tgtEl>
                                          <p:spTgt spid="49"/>
                                        </p:tgtEl>
                                        <p:attrNameLst>
                                          <p:attrName>style.visibility</p:attrName>
                                        </p:attrNameLst>
                                      </p:cBhvr>
                                      <p:to>
                                        <p:strVal val="visible"/>
                                      </p:to>
                                    </p:set>
                                    <p:animEffect transition="in" filter="barn(inVertical)">
                                      <p:cBhvr>
                                        <p:cTn id="110" dur="500"/>
                                        <p:tgtEl>
                                          <p:spTgt spid="49"/>
                                        </p:tgtEl>
                                      </p:cBhvr>
                                    </p:animEffect>
                                  </p:childTnLst>
                                </p:cTn>
                              </p:par>
                              <p:par>
                                <p:cTn id="111" presetID="16" presetClass="entr" presetSubtype="21" fill="hold" nodeType="withEffect">
                                  <p:stCondLst>
                                    <p:cond delay="0"/>
                                  </p:stCondLst>
                                  <p:childTnLst>
                                    <p:set>
                                      <p:cBhvr>
                                        <p:cTn id="112" dur="1" fill="hold">
                                          <p:stCondLst>
                                            <p:cond delay="0"/>
                                          </p:stCondLst>
                                        </p:cTn>
                                        <p:tgtEl>
                                          <p:spTgt spid="50"/>
                                        </p:tgtEl>
                                        <p:attrNameLst>
                                          <p:attrName>style.visibility</p:attrName>
                                        </p:attrNameLst>
                                      </p:cBhvr>
                                      <p:to>
                                        <p:strVal val="visible"/>
                                      </p:to>
                                    </p:set>
                                    <p:animEffect transition="in" filter="barn(inVertical)">
                                      <p:cBhvr>
                                        <p:cTn id="113" dur="500"/>
                                        <p:tgtEl>
                                          <p:spTgt spid="50"/>
                                        </p:tgtEl>
                                      </p:cBhvr>
                                    </p:animEffect>
                                  </p:childTnLst>
                                </p:cTn>
                              </p:par>
                              <p:par>
                                <p:cTn id="114" presetID="16" presetClass="entr" presetSubtype="21" fill="hold" nodeType="withEffect">
                                  <p:stCondLst>
                                    <p:cond delay="0"/>
                                  </p:stCondLst>
                                  <p:childTnLst>
                                    <p:set>
                                      <p:cBhvr>
                                        <p:cTn id="115" dur="1" fill="hold">
                                          <p:stCondLst>
                                            <p:cond delay="0"/>
                                          </p:stCondLst>
                                        </p:cTn>
                                        <p:tgtEl>
                                          <p:spTgt spid="53"/>
                                        </p:tgtEl>
                                        <p:attrNameLst>
                                          <p:attrName>style.visibility</p:attrName>
                                        </p:attrNameLst>
                                      </p:cBhvr>
                                      <p:to>
                                        <p:strVal val="visible"/>
                                      </p:to>
                                    </p:set>
                                    <p:animEffect transition="in" filter="barn(inVertical)">
                                      <p:cBhvr>
                                        <p:cTn id="116"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35" grpId="0"/>
      <p:bldP spid="36" grpId="0" animBg="1"/>
      <p:bldP spid="37" grpId="0"/>
      <p:bldP spid="39" grpId="0" animBg="1"/>
      <p:bldP spid="40" grpId="0"/>
      <p:bldP spid="42" grpId="0" animBg="1"/>
      <p:bldP spid="43" grpId="0"/>
      <p:bldP spid="45" grpId="0" animBg="1"/>
      <p:bldP spid="46" grpId="0"/>
      <p:bldP spid="48" grpId="0" animBg="1"/>
      <p:bldP spid="49" grpId="0"/>
      <p:bldP spid="51" grpId="0" animBg="1"/>
      <p:bldP spid="52" grpId="0"/>
      <p:bldP spid="54" grpId="0" animBg="1"/>
      <p:bldP spid="55" grpId="0"/>
      <p:bldP spid="57" grpId="0" animBg="1"/>
      <p:bldP spid="5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B3D239D7-267C-DC46-6349-66D3E882694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882056" y="118444"/>
            <a:ext cx="2106744" cy="672626"/>
          </a:xfrm>
          <a:prstGeom prst="rect">
            <a:avLst/>
          </a:prstGeom>
        </p:spPr>
      </p:pic>
      <p:sp>
        <p:nvSpPr>
          <p:cNvPr id="15" name="AutoShape 2" descr="Problem solver - icon by Adiom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AutoShape 4" descr="Solution icon PNG and SVG Free Download"/>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cxnSp>
        <p:nvCxnSpPr>
          <p:cNvPr id="3" name="Straight Connector 2"/>
          <p:cNvCxnSpPr/>
          <p:nvPr/>
        </p:nvCxnSpPr>
        <p:spPr>
          <a:xfrm flipV="1">
            <a:off x="0" y="905608"/>
            <a:ext cx="12192000" cy="70338"/>
          </a:xfrm>
          <a:prstGeom prst="line">
            <a:avLst/>
          </a:prstGeom>
        </p:spPr>
        <p:style>
          <a:lnRef idx="1">
            <a:schemeClr val="accent1"/>
          </a:lnRef>
          <a:fillRef idx="0">
            <a:schemeClr val="accent1"/>
          </a:fillRef>
          <a:effectRef idx="0">
            <a:schemeClr val="accent1"/>
          </a:effectRef>
          <a:fontRef idx="minor">
            <a:schemeClr val="tx1"/>
          </a:fontRef>
        </p:style>
      </p:cxnSp>
      <p:sp>
        <p:nvSpPr>
          <p:cNvPr id="66" name="文本框 2"/>
          <p:cNvSpPr txBox="1"/>
          <p:nvPr/>
        </p:nvSpPr>
        <p:spPr>
          <a:xfrm>
            <a:off x="2170370" y="140453"/>
            <a:ext cx="2236510" cy="707886"/>
          </a:xfrm>
          <a:prstGeom prst="rect">
            <a:avLst/>
          </a:prstGeom>
          <a:noFill/>
        </p:spPr>
        <p:txBody>
          <a:bodyPr wrap="none" rtlCol="0">
            <a:spAutoFit/>
          </a:bodyPr>
          <a:lstStyle/>
          <a:p>
            <a:r>
              <a:rPr lang="en-US" altLang="zh-CN" sz="4000" b="1" dirty="0">
                <a:solidFill>
                  <a:srgbClr val="F5C700"/>
                </a:solidFill>
                <a:cs typeface="+mn-ea"/>
                <a:sym typeface="+mn-lt"/>
              </a:rPr>
              <a:t>Problem</a:t>
            </a:r>
            <a:endParaRPr lang="zh-CN" altLang="en-US" sz="4000" b="1" dirty="0">
              <a:solidFill>
                <a:srgbClr val="F5C700"/>
              </a:solidFill>
              <a:cs typeface="+mn-ea"/>
              <a:sym typeface="+mn-lt"/>
            </a:endParaRPr>
          </a:p>
        </p:txBody>
      </p:sp>
      <p:sp>
        <p:nvSpPr>
          <p:cNvPr id="69" name="椭圆 2"/>
          <p:cNvSpPr/>
          <p:nvPr/>
        </p:nvSpPr>
        <p:spPr>
          <a:xfrm>
            <a:off x="888498" y="24659"/>
            <a:ext cx="1100547" cy="906255"/>
          </a:xfrm>
          <a:prstGeom prst="ellipse">
            <a:avLst/>
          </a:prstGeom>
          <a:solidFill>
            <a:srgbClr val="F5C7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solidFill>
                  <a:schemeClr val="bg1"/>
                </a:solidFill>
                <a:cs typeface="+mn-ea"/>
                <a:sym typeface="+mn-lt"/>
              </a:rPr>
              <a:t>01</a:t>
            </a:r>
            <a:endParaRPr lang="zh-CN" altLang="en-US" sz="3200" dirty="0">
              <a:solidFill>
                <a:schemeClr val="bg1"/>
              </a:solidFill>
              <a:cs typeface="+mn-ea"/>
              <a:sym typeface="+mn-lt"/>
            </a:endParaRPr>
          </a:p>
        </p:txBody>
      </p:sp>
      <p:grpSp>
        <p:nvGrpSpPr>
          <p:cNvPr id="70" name="组合 1"/>
          <p:cNvGrpSpPr/>
          <p:nvPr/>
        </p:nvGrpSpPr>
        <p:grpSpPr>
          <a:xfrm>
            <a:off x="904292" y="1441209"/>
            <a:ext cx="4989603" cy="4075009"/>
            <a:chOff x="6189017" y="1909884"/>
            <a:chExt cx="4890931" cy="4644127"/>
          </a:xfrm>
        </p:grpSpPr>
        <p:sp>
          <p:nvSpPr>
            <p:cNvPr id="71" name="圆角矩形 2"/>
            <p:cNvSpPr/>
            <p:nvPr/>
          </p:nvSpPr>
          <p:spPr>
            <a:xfrm>
              <a:off x="6219235" y="1978043"/>
              <a:ext cx="4860713" cy="4575968"/>
            </a:xfrm>
            <a:prstGeom prst="roundRect">
              <a:avLst>
                <a:gd name="adj" fmla="val 0"/>
              </a:avLst>
            </a:prstGeom>
            <a:solidFill>
              <a:srgbClr val="8A3E7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bg1"/>
                </a:solidFill>
                <a:cs typeface="+mn-ea"/>
                <a:sym typeface="+mn-lt"/>
              </a:endParaRPr>
            </a:p>
          </p:txBody>
        </p:sp>
        <p:sp>
          <p:nvSpPr>
            <p:cNvPr id="74" name="矩形 5"/>
            <p:cNvSpPr/>
            <p:nvPr/>
          </p:nvSpPr>
          <p:spPr>
            <a:xfrm>
              <a:off x="6189017" y="1909884"/>
              <a:ext cx="4845232" cy="4314358"/>
            </a:xfrm>
            <a:prstGeom prst="rect">
              <a:avLst/>
            </a:prstGeom>
          </p:spPr>
          <p:txBody>
            <a:bodyPr wrap="square">
              <a:spAutoFit/>
            </a:bodyPr>
            <a:lstStyle/>
            <a:p>
              <a:pPr fontAlgn="ctr">
                <a:lnSpc>
                  <a:spcPct val="150000"/>
                </a:lnSpc>
              </a:pPr>
              <a:r>
                <a:rPr lang="en-US" sz="2000" dirty="0">
                  <a:solidFill>
                    <a:schemeClr val="bg1"/>
                  </a:solidFill>
                </a:rPr>
                <a:t>Online ticketing systems often have issues with displaying and managing seats, especially when seat information is not updated in real time or seat maps are difficult to use on mobile. Additionally, during major events, traffic spikes can overload the system, preventing users from completing transactions.</a:t>
              </a:r>
              <a:endParaRPr lang="en-US" altLang="zh-CN" sz="1200" dirty="0">
                <a:solidFill>
                  <a:schemeClr val="bg1"/>
                </a:solidFill>
                <a:cs typeface="+mn-ea"/>
                <a:sym typeface="+mn-lt"/>
              </a:endParaRPr>
            </a:p>
          </p:txBody>
        </p:sp>
      </p:grpSp>
      <p:grpSp>
        <p:nvGrpSpPr>
          <p:cNvPr id="80" name="组合 12"/>
          <p:cNvGrpSpPr/>
          <p:nvPr/>
        </p:nvGrpSpPr>
        <p:grpSpPr>
          <a:xfrm>
            <a:off x="6888814" y="1501015"/>
            <a:ext cx="4799371" cy="4247317"/>
            <a:chOff x="6298672" y="2012222"/>
            <a:chExt cx="4799371" cy="4247317"/>
          </a:xfrm>
        </p:grpSpPr>
        <p:sp>
          <p:nvSpPr>
            <p:cNvPr id="81" name="圆角矩形 2"/>
            <p:cNvSpPr/>
            <p:nvPr/>
          </p:nvSpPr>
          <p:spPr>
            <a:xfrm>
              <a:off x="6298672" y="2012222"/>
              <a:ext cx="4799371" cy="4247317"/>
            </a:xfrm>
            <a:prstGeom prst="roundRect">
              <a:avLst>
                <a:gd name="adj" fmla="val 0"/>
              </a:avLst>
            </a:prstGeom>
            <a:solidFill>
              <a:srgbClr val="8A3E7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bg1"/>
                </a:solidFill>
                <a:cs typeface="+mn-ea"/>
                <a:sym typeface="+mn-lt"/>
              </a:endParaRPr>
            </a:p>
          </p:txBody>
        </p:sp>
        <p:sp>
          <p:nvSpPr>
            <p:cNvPr id="84" name="矩形 16"/>
            <p:cNvSpPr/>
            <p:nvPr/>
          </p:nvSpPr>
          <p:spPr>
            <a:xfrm>
              <a:off x="6461597" y="2012222"/>
              <a:ext cx="4473522" cy="4247317"/>
            </a:xfrm>
            <a:prstGeom prst="rect">
              <a:avLst/>
            </a:prstGeom>
          </p:spPr>
          <p:txBody>
            <a:bodyPr wrap="square">
              <a:spAutoFit/>
            </a:bodyPr>
            <a:lstStyle/>
            <a:p>
              <a:pPr fontAlgn="ctr">
                <a:lnSpc>
                  <a:spcPct val="150000"/>
                </a:lnSpc>
              </a:pPr>
              <a:r>
                <a:rPr lang="en-US" sz="2000" dirty="0">
                  <a:solidFill>
                    <a:schemeClr val="bg1"/>
                  </a:solidFill>
                </a:rPr>
                <a:t>Payments are also a common pain point, with failed transactions or systems that do not support multiple payment methods. The solution is to use real-time update technology, flexible cloud servers, virtual queues, and integration of multiple payment gateways to optimize the user experience.</a:t>
              </a:r>
              <a:endParaRPr lang="en-US" altLang="zh-CN" sz="1200" dirty="0">
                <a:solidFill>
                  <a:schemeClr val="bg1"/>
                </a:solidFill>
                <a:cs typeface="+mn-ea"/>
                <a:sym typeface="+mn-lt"/>
              </a:endParaRPr>
            </a:p>
          </p:txBody>
        </p:sp>
      </p:grpSp>
    </p:spTree>
    <p:extLst>
      <p:ext uri="{BB962C8B-B14F-4D97-AF65-F5344CB8AC3E}">
        <p14:creationId xmlns:p14="http://schemas.microsoft.com/office/powerpoint/2010/main" val="2264535257"/>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6"/>
                                        </p:tgtEl>
                                        <p:attrNameLst>
                                          <p:attrName>style.visibility</p:attrName>
                                        </p:attrNameLst>
                                      </p:cBhvr>
                                      <p:to>
                                        <p:strVal val="visible"/>
                                      </p:to>
                                    </p:set>
                                    <p:animEffect transition="in" filter="fade">
                                      <p:cBhvr>
                                        <p:cTn id="7" dur="1000"/>
                                        <p:tgtEl>
                                          <p:spTgt spid="66"/>
                                        </p:tgtEl>
                                      </p:cBhvr>
                                    </p:animEffect>
                                    <p:anim calcmode="lin" valueType="num">
                                      <p:cBhvr>
                                        <p:cTn id="8" dur="1000" fill="hold"/>
                                        <p:tgtEl>
                                          <p:spTgt spid="66"/>
                                        </p:tgtEl>
                                        <p:attrNameLst>
                                          <p:attrName>ppt_x</p:attrName>
                                        </p:attrNameLst>
                                      </p:cBhvr>
                                      <p:tavLst>
                                        <p:tav tm="0">
                                          <p:val>
                                            <p:strVal val="#ppt_x"/>
                                          </p:val>
                                        </p:tav>
                                        <p:tav tm="100000">
                                          <p:val>
                                            <p:strVal val="#ppt_x"/>
                                          </p:val>
                                        </p:tav>
                                      </p:tavLst>
                                    </p:anim>
                                    <p:anim calcmode="lin" valueType="num">
                                      <p:cBhvr>
                                        <p:cTn id="9" dur="1000" fill="hold"/>
                                        <p:tgtEl>
                                          <p:spTgt spid="6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69"/>
                                        </p:tgtEl>
                                        <p:attrNameLst>
                                          <p:attrName>style.visibility</p:attrName>
                                        </p:attrNameLst>
                                      </p:cBhvr>
                                      <p:to>
                                        <p:strVal val="visible"/>
                                      </p:to>
                                    </p:set>
                                    <p:animEffect transition="in" filter="fade">
                                      <p:cBhvr>
                                        <p:cTn id="12" dur="1000"/>
                                        <p:tgtEl>
                                          <p:spTgt spid="69"/>
                                        </p:tgtEl>
                                      </p:cBhvr>
                                    </p:animEffect>
                                    <p:anim calcmode="lin" valueType="num">
                                      <p:cBhvr>
                                        <p:cTn id="13" dur="1000" fill="hold"/>
                                        <p:tgtEl>
                                          <p:spTgt spid="69"/>
                                        </p:tgtEl>
                                        <p:attrNameLst>
                                          <p:attrName>ppt_x</p:attrName>
                                        </p:attrNameLst>
                                      </p:cBhvr>
                                      <p:tavLst>
                                        <p:tav tm="0">
                                          <p:val>
                                            <p:strVal val="#ppt_x"/>
                                          </p:val>
                                        </p:tav>
                                        <p:tav tm="100000">
                                          <p:val>
                                            <p:strVal val="#ppt_x"/>
                                          </p:val>
                                        </p:tav>
                                      </p:tavLst>
                                    </p:anim>
                                    <p:anim calcmode="lin" valueType="num">
                                      <p:cBhvr>
                                        <p:cTn id="14" dur="1000" fill="hold"/>
                                        <p:tgtEl>
                                          <p:spTgt spid="69"/>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16" presetClass="entr" presetSubtype="21" fill="hold" nodeType="afterEffect">
                                  <p:stCondLst>
                                    <p:cond delay="0"/>
                                  </p:stCondLst>
                                  <p:childTnLst>
                                    <p:set>
                                      <p:cBhvr>
                                        <p:cTn id="17" dur="1" fill="hold">
                                          <p:stCondLst>
                                            <p:cond delay="0"/>
                                          </p:stCondLst>
                                        </p:cTn>
                                        <p:tgtEl>
                                          <p:spTgt spid="70"/>
                                        </p:tgtEl>
                                        <p:attrNameLst>
                                          <p:attrName>style.visibility</p:attrName>
                                        </p:attrNameLst>
                                      </p:cBhvr>
                                      <p:to>
                                        <p:strVal val="visible"/>
                                      </p:to>
                                    </p:set>
                                    <p:animEffect transition="in" filter="barn(inVertical)">
                                      <p:cBhvr>
                                        <p:cTn id="18" dur="500"/>
                                        <p:tgtEl>
                                          <p:spTgt spid="70"/>
                                        </p:tgtEl>
                                      </p:cBhvr>
                                    </p:animEffect>
                                  </p:childTnLst>
                                </p:cTn>
                              </p:par>
                              <p:par>
                                <p:cTn id="19" presetID="16" presetClass="entr" presetSubtype="21" fill="hold" nodeType="withEffect">
                                  <p:stCondLst>
                                    <p:cond delay="0"/>
                                  </p:stCondLst>
                                  <p:childTnLst>
                                    <p:set>
                                      <p:cBhvr>
                                        <p:cTn id="20" dur="1" fill="hold">
                                          <p:stCondLst>
                                            <p:cond delay="0"/>
                                          </p:stCondLst>
                                        </p:cTn>
                                        <p:tgtEl>
                                          <p:spTgt spid="80"/>
                                        </p:tgtEl>
                                        <p:attrNameLst>
                                          <p:attrName>style.visibility</p:attrName>
                                        </p:attrNameLst>
                                      </p:cBhvr>
                                      <p:to>
                                        <p:strVal val="visible"/>
                                      </p:to>
                                    </p:set>
                                    <p:animEffect transition="in" filter="barn(inVertical)">
                                      <p:cBhvr>
                                        <p:cTn id="21" dur="500"/>
                                        <p:tgtEl>
                                          <p:spTgt spid="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p:bldP spid="69"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B3D239D7-267C-DC46-6349-66D3E882694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882056" y="118444"/>
            <a:ext cx="2106744" cy="672626"/>
          </a:xfrm>
          <a:prstGeom prst="rect">
            <a:avLst/>
          </a:prstGeom>
        </p:spPr>
      </p:pic>
      <p:sp>
        <p:nvSpPr>
          <p:cNvPr id="15" name="AutoShape 2" descr="Problem solver - icon by Adiom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AutoShape 4" descr="Solution icon PNG and SVG Free Download"/>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cxnSp>
        <p:nvCxnSpPr>
          <p:cNvPr id="3" name="Straight Connector 2"/>
          <p:cNvCxnSpPr/>
          <p:nvPr/>
        </p:nvCxnSpPr>
        <p:spPr>
          <a:xfrm flipV="1">
            <a:off x="0" y="905608"/>
            <a:ext cx="12192000" cy="70338"/>
          </a:xfrm>
          <a:prstGeom prst="line">
            <a:avLst/>
          </a:prstGeom>
        </p:spPr>
        <p:style>
          <a:lnRef idx="1">
            <a:schemeClr val="accent1"/>
          </a:lnRef>
          <a:fillRef idx="0">
            <a:schemeClr val="accent1"/>
          </a:fillRef>
          <a:effectRef idx="0">
            <a:schemeClr val="accent1"/>
          </a:effectRef>
          <a:fontRef idx="minor">
            <a:schemeClr val="tx1"/>
          </a:fontRef>
        </p:style>
      </p:cxnSp>
      <p:grpSp>
        <p:nvGrpSpPr>
          <p:cNvPr id="17" name="组合 1"/>
          <p:cNvGrpSpPr/>
          <p:nvPr/>
        </p:nvGrpSpPr>
        <p:grpSpPr>
          <a:xfrm>
            <a:off x="507529" y="2077817"/>
            <a:ext cx="3434178" cy="3228914"/>
            <a:chOff x="1046961" y="1261105"/>
            <a:chExt cx="3434178" cy="4060438"/>
          </a:xfrm>
          <a:solidFill>
            <a:srgbClr val="8A3E7E"/>
          </a:solidFill>
        </p:grpSpPr>
        <p:sp>
          <p:nvSpPr>
            <p:cNvPr id="18" name="Freeform 5"/>
            <p:cNvSpPr>
              <a:spLocks/>
            </p:cNvSpPr>
            <p:nvPr/>
          </p:nvSpPr>
          <p:spPr bwMode="auto">
            <a:xfrm>
              <a:off x="1046961" y="1261105"/>
              <a:ext cx="3434178" cy="4060438"/>
            </a:xfrm>
            <a:custGeom>
              <a:avLst/>
              <a:gdLst>
                <a:gd name="T0" fmla="*/ 954 w 1176"/>
                <a:gd name="T1" fmla="*/ 566 h 566"/>
                <a:gd name="T2" fmla="*/ 0 w 1176"/>
                <a:gd name="T3" fmla="*/ 566 h 566"/>
                <a:gd name="T4" fmla="*/ 0 w 1176"/>
                <a:gd name="T5" fmla="*/ 0 h 566"/>
                <a:gd name="T6" fmla="*/ 954 w 1176"/>
                <a:gd name="T7" fmla="*/ 0 h 566"/>
                <a:gd name="T8" fmla="*/ 1176 w 1176"/>
                <a:gd name="T9" fmla="*/ 283 h 566"/>
                <a:gd name="T10" fmla="*/ 954 w 1176"/>
                <a:gd name="T11" fmla="*/ 566 h 566"/>
              </a:gdLst>
              <a:ahLst/>
              <a:cxnLst>
                <a:cxn ang="0">
                  <a:pos x="T0" y="T1"/>
                </a:cxn>
                <a:cxn ang="0">
                  <a:pos x="T2" y="T3"/>
                </a:cxn>
                <a:cxn ang="0">
                  <a:pos x="T4" y="T5"/>
                </a:cxn>
                <a:cxn ang="0">
                  <a:pos x="T6" y="T7"/>
                </a:cxn>
                <a:cxn ang="0">
                  <a:pos x="T8" y="T9"/>
                </a:cxn>
                <a:cxn ang="0">
                  <a:pos x="T10" y="T11"/>
                </a:cxn>
              </a:cxnLst>
              <a:rect l="0" t="0" r="r" b="b"/>
              <a:pathLst>
                <a:path w="1176" h="566">
                  <a:moveTo>
                    <a:pt x="954" y="566"/>
                  </a:moveTo>
                  <a:lnTo>
                    <a:pt x="0" y="566"/>
                  </a:lnTo>
                  <a:lnTo>
                    <a:pt x="0" y="0"/>
                  </a:lnTo>
                  <a:lnTo>
                    <a:pt x="954" y="0"/>
                  </a:lnTo>
                  <a:lnTo>
                    <a:pt x="1176" y="283"/>
                  </a:lnTo>
                  <a:lnTo>
                    <a:pt x="954" y="566"/>
                  </a:lnTo>
                  <a:close/>
                </a:path>
              </a:pathLst>
            </a:custGeom>
            <a:grpFill/>
            <a:ln w="38100">
              <a:noFill/>
            </a:ln>
            <a:effectLst/>
          </p:spPr>
          <p:txBody>
            <a:bodyPr vert="horz" wrap="square" lIns="0" tIns="0" rIns="180000" bIns="108000" numCol="1" anchor="ctr" anchorCtr="0" compatLnSpc="1">
              <a:prstTxWarp prst="textNoShape">
                <a:avLst/>
              </a:prstTxWarp>
            </a:bodyPr>
            <a:lstStyle/>
            <a:p>
              <a:pPr algn="ctr"/>
              <a:endParaRPr lang="zh-CN" altLang="en-US" sz="3600" dirty="0">
                <a:solidFill>
                  <a:schemeClr val="bg1"/>
                </a:solidFill>
                <a:cs typeface="+mn-ea"/>
                <a:sym typeface="+mn-lt"/>
              </a:endParaRPr>
            </a:p>
          </p:txBody>
        </p:sp>
        <p:sp>
          <p:nvSpPr>
            <p:cNvPr id="19" name="矩形 3"/>
            <p:cNvSpPr/>
            <p:nvPr/>
          </p:nvSpPr>
          <p:spPr>
            <a:xfrm>
              <a:off x="1305068" y="1451325"/>
              <a:ext cx="2618718" cy="2862322"/>
            </a:xfrm>
            <a:prstGeom prst="rect">
              <a:avLst/>
            </a:prstGeom>
            <a:grpFill/>
          </p:spPr>
          <p:txBody>
            <a:bodyPr wrap="square">
              <a:spAutoFit/>
            </a:bodyPr>
            <a:lstStyle/>
            <a:p>
              <a:pPr algn="ctr" fontAlgn="ctr">
                <a:lnSpc>
                  <a:spcPct val="150000"/>
                </a:lnSpc>
              </a:pPr>
              <a:r>
                <a:rPr lang="en-US" altLang="zh-CN" sz="2000" dirty="0">
                  <a:solidFill>
                    <a:schemeClr val="bg1"/>
                  </a:solidFill>
                  <a:cs typeface="+mn-ea"/>
                  <a:sym typeface="+mn-lt"/>
                </a:rPr>
                <a:t>Real-Time Technology: Real-time ticket and seat status updates, using cloud servers to avoid overload</a:t>
              </a:r>
            </a:p>
          </p:txBody>
        </p:sp>
      </p:grpSp>
      <p:grpSp>
        <p:nvGrpSpPr>
          <p:cNvPr id="21" name="组合 5"/>
          <p:cNvGrpSpPr/>
          <p:nvPr/>
        </p:nvGrpSpPr>
        <p:grpSpPr>
          <a:xfrm>
            <a:off x="4083052" y="1947467"/>
            <a:ext cx="3503401" cy="3845135"/>
            <a:chOff x="4348775" y="1837949"/>
            <a:chExt cx="3503401" cy="2862322"/>
          </a:xfrm>
        </p:grpSpPr>
        <p:sp>
          <p:nvSpPr>
            <p:cNvPr id="22" name="Freeform 21"/>
            <p:cNvSpPr>
              <a:spLocks/>
            </p:cNvSpPr>
            <p:nvPr/>
          </p:nvSpPr>
          <p:spPr bwMode="auto">
            <a:xfrm>
              <a:off x="4348775" y="1861851"/>
              <a:ext cx="3503401" cy="2429690"/>
            </a:xfrm>
            <a:custGeom>
              <a:avLst/>
              <a:gdLst>
                <a:gd name="T0" fmla="*/ 952 w 1174"/>
                <a:gd name="T1" fmla="*/ 0 h 566"/>
                <a:gd name="T2" fmla="*/ 0 w 1174"/>
                <a:gd name="T3" fmla="*/ 0 h 566"/>
                <a:gd name="T4" fmla="*/ 223 w 1174"/>
                <a:gd name="T5" fmla="*/ 283 h 566"/>
                <a:gd name="T6" fmla="*/ 0 w 1174"/>
                <a:gd name="T7" fmla="*/ 566 h 566"/>
                <a:gd name="T8" fmla="*/ 952 w 1174"/>
                <a:gd name="T9" fmla="*/ 566 h 566"/>
                <a:gd name="T10" fmla="*/ 1174 w 1174"/>
                <a:gd name="T11" fmla="*/ 283 h 566"/>
                <a:gd name="T12" fmla="*/ 952 w 1174"/>
                <a:gd name="T13" fmla="*/ 0 h 566"/>
              </a:gdLst>
              <a:ahLst/>
              <a:cxnLst>
                <a:cxn ang="0">
                  <a:pos x="T0" y="T1"/>
                </a:cxn>
                <a:cxn ang="0">
                  <a:pos x="T2" y="T3"/>
                </a:cxn>
                <a:cxn ang="0">
                  <a:pos x="T4" y="T5"/>
                </a:cxn>
                <a:cxn ang="0">
                  <a:pos x="T6" y="T7"/>
                </a:cxn>
                <a:cxn ang="0">
                  <a:pos x="T8" y="T9"/>
                </a:cxn>
                <a:cxn ang="0">
                  <a:pos x="T10" y="T11"/>
                </a:cxn>
                <a:cxn ang="0">
                  <a:pos x="T12" y="T13"/>
                </a:cxn>
              </a:cxnLst>
              <a:rect l="0" t="0" r="r" b="b"/>
              <a:pathLst>
                <a:path w="1174" h="566">
                  <a:moveTo>
                    <a:pt x="952" y="0"/>
                  </a:moveTo>
                  <a:lnTo>
                    <a:pt x="0" y="0"/>
                  </a:lnTo>
                  <a:lnTo>
                    <a:pt x="223" y="283"/>
                  </a:lnTo>
                  <a:lnTo>
                    <a:pt x="0" y="566"/>
                  </a:lnTo>
                  <a:lnTo>
                    <a:pt x="952" y="566"/>
                  </a:lnTo>
                  <a:lnTo>
                    <a:pt x="1174" y="283"/>
                  </a:lnTo>
                  <a:lnTo>
                    <a:pt x="952" y="0"/>
                  </a:lnTo>
                  <a:close/>
                </a:path>
              </a:pathLst>
            </a:custGeom>
            <a:solidFill>
              <a:srgbClr val="F5C700"/>
            </a:solidFill>
            <a:ln w="38100">
              <a:noFill/>
            </a:ln>
            <a:effectLst/>
          </p:spPr>
          <p:txBody>
            <a:bodyPr vert="horz" wrap="square" lIns="0" tIns="0" rIns="0" bIns="108000" numCol="1" anchor="ctr" anchorCtr="0" compatLnSpc="1">
              <a:prstTxWarp prst="textNoShape">
                <a:avLst/>
              </a:prstTxWarp>
            </a:bodyPr>
            <a:lstStyle/>
            <a:p>
              <a:pPr algn="ctr"/>
              <a:endParaRPr lang="zh-CN" altLang="en-US" sz="3600" dirty="0">
                <a:solidFill>
                  <a:schemeClr val="bg1"/>
                </a:solidFill>
                <a:cs typeface="+mn-ea"/>
                <a:sym typeface="+mn-lt"/>
              </a:endParaRPr>
            </a:p>
          </p:txBody>
        </p:sp>
        <p:sp>
          <p:nvSpPr>
            <p:cNvPr id="23" name="矩形 7"/>
            <p:cNvSpPr/>
            <p:nvPr/>
          </p:nvSpPr>
          <p:spPr>
            <a:xfrm>
              <a:off x="4829580" y="1837949"/>
              <a:ext cx="2616555" cy="2862322"/>
            </a:xfrm>
            <a:prstGeom prst="rect">
              <a:avLst/>
            </a:prstGeom>
          </p:spPr>
          <p:txBody>
            <a:bodyPr wrap="square">
              <a:spAutoFit/>
            </a:bodyPr>
            <a:lstStyle/>
            <a:p>
              <a:pPr algn="ctr" fontAlgn="ctr">
                <a:lnSpc>
                  <a:spcPct val="150000"/>
                </a:lnSpc>
              </a:pPr>
              <a:r>
                <a:rPr lang="en-US" sz="2000" dirty="0">
                  <a:solidFill>
                    <a:schemeClr val="bg1"/>
                  </a:solidFill>
                </a:rPr>
                <a:t>Friendly Interface: Easy-to-use design, intuitive seat selection support on both desktop and mobile</a:t>
              </a:r>
              <a:endParaRPr lang="en-US" altLang="zh-CN" sz="1400" dirty="0">
                <a:solidFill>
                  <a:schemeClr val="bg1"/>
                </a:solidFill>
                <a:cs typeface="+mn-ea"/>
                <a:sym typeface="+mn-lt"/>
              </a:endParaRPr>
            </a:p>
          </p:txBody>
        </p:sp>
      </p:grpSp>
      <p:grpSp>
        <p:nvGrpSpPr>
          <p:cNvPr id="25" name="组合 9"/>
          <p:cNvGrpSpPr/>
          <p:nvPr/>
        </p:nvGrpSpPr>
        <p:grpSpPr>
          <a:xfrm>
            <a:off x="7785282" y="2036919"/>
            <a:ext cx="3267031" cy="3269812"/>
            <a:chOff x="7524962" y="1861851"/>
            <a:chExt cx="3503401" cy="3352139"/>
          </a:xfrm>
          <a:solidFill>
            <a:srgbClr val="8A3E7E"/>
          </a:solidFill>
        </p:grpSpPr>
        <p:sp>
          <p:nvSpPr>
            <p:cNvPr id="26" name="任意多边形: 形状 29"/>
            <p:cNvSpPr/>
            <p:nvPr/>
          </p:nvSpPr>
          <p:spPr>
            <a:xfrm>
              <a:off x="7524962" y="1861851"/>
              <a:ext cx="3503401" cy="3352139"/>
            </a:xfrm>
            <a:custGeom>
              <a:avLst/>
              <a:gdLst>
                <a:gd name="connsiteX0" fmla="*/ 0 w 3503401"/>
                <a:gd name="connsiteY0" fmla="*/ 0 h 2429690"/>
                <a:gd name="connsiteX1" fmla="*/ 1280462 w 3503401"/>
                <a:gd name="connsiteY1" fmla="*/ 0 h 2429690"/>
                <a:gd name="connsiteX2" fmla="*/ 2843902 w 3503401"/>
                <a:gd name="connsiteY2" fmla="*/ 0 h 2429690"/>
                <a:gd name="connsiteX3" fmla="*/ 3491356 w 3503401"/>
                <a:gd name="connsiteY3" fmla="*/ 0 h 2429690"/>
                <a:gd name="connsiteX4" fmla="*/ 3491356 w 3503401"/>
                <a:gd name="connsiteY4" fmla="*/ 1192657 h 2429690"/>
                <a:gd name="connsiteX5" fmla="*/ 3503401 w 3503401"/>
                <a:gd name="connsiteY5" fmla="*/ 1214845 h 2429690"/>
                <a:gd name="connsiteX6" fmla="*/ 3491356 w 3503401"/>
                <a:gd name="connsiteY6" fmla="*/ 1237033 h 2429690"/>
                <a:gd name="connsiteX7" fmla="*/ 3491356 w 3503401"/>
                <a:gd name="connsiteY7" fmla="*/ 2429690 h 2429690"/>
                <a:gd name="connsiteX8" fmla="*/ 2843902 w 3503401"/>
                <a:gd name="connsiteY8" fmla="*/ 2429690 h 2429690"/>
                <a:gd name="connsiteX9" fmla="*/ 1280462 w 3503401"/>
                <a:gd name="connsiteY9" fmla="*/ 2429690 h 2429690"/>
                <a:gd name="connsiteX10" fmla="*/ 0 w 3503401"/>
                <a:gd name="connsiteY10" fmla="*/ 2429690 h 2429690"/>
                <a:gd name="connsiteX11" fmla="*/ 662483 w 3503401"/>
                <a:gd name="connsiteY11" fmla="*/ 1214845 h 2429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03401" h="2429690">
                  <a:moveTo>
                    <a:pt x="0" y="0"/>
                  </a:moveTo>
                  <a:lnTo>
                    <a:pt x="1280462" y="0"/>
                  </a:lnTo>
                  <a:lnTo>
                    <a:pt x="2843902" y="0"/>
                  </a:lnTo>
                  <a:lnTo>
                    <a:pt x="3491356" y="0"/>
                  </a:lnTo>
                  <a:lnTo>
                    <a:pt x="3491356" y="1192657"/>
                  </a:lnTo>
                  <a:lnTo>
                    <a:pt x="3503401" y="1214845"/>
                  </a:lnTo>
                  <a:lnTo>
                    <a:pt x="3491356" y="1237033"/>
                  </a:lnTo>
                  <a:lnTo>
                    <a:pt x="3491356" y="2429690"/>
                  </a:lnTo>
                  <a:lnTo>
                    <a:pt x="2843902" y="2429690"/>
                  </a:lnTo>
                  <a:lnTo>
                    <a:pt x="1280462" y="2429690"/>
                  </a:lnTo>
                  <a:lnTo>
                    <a:pt x="0" y="2429690"/>
                  </a:lnTo>
                  <a:lnTo>
                    <a:pt x="662483" y="1214845"/>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sp>
          <p:nvSpPr>
            <p:cNvPr id="27" name="矩形 11"/>
            <p:cNvSpPr/>
            <p:nvPr/>
          </p:nvSpPr>
          <p:spPr>
            <a:xfrm>
              <a:off x="8274211" y="1861851"/>
              <a:ext cx="2657176" cy="3236786"/>
            </a:xfrm>
            <a:prstGeom prst="rect">
              <a:avLst/>
            </a:prstGeom>
            <a:grpFill/>
          </p:spPr>
          <p:txBody>
            <a:bodyPr wrap="square">
              <a:spAutoFit/>
            </a:bodyPr>
            <a:lstStyle/>
            <a:p>
              <a:pPr algn="ctr" fontAlgn="ctr">
                <a:lnSpc>
                  <a:spcPct val="150000"/>
                </a:lnSpc>
              </a:pPr>
              <a:r>
                <a:rPr lang="en-US" altLang="zh-CN" sz="2000" dirty="0">
                  <a:solidFill>
                    <a:schemeClr val="bg1"/>
                  </a:solidFill>
                  <a:cs typeface="+mn-ea"/>
                  <a:sym typeface="+mn-lt"/>
                </a:rPr>
                <a:t>Payment &amp; Security: Supports multiple payment methods, applies secure transaction encryption and authentication.</a:t>
              </a:r>
            </a:p>
          </p:txBody>
        </p:sp>
      </p:grpSp>
      <p:sp>
        <p:nvSpPr>
          <p:cNvPr id="29" name="椭圆 13"/>
          <p:cNvSpPr/>
          <p:nvPr/>
        </p:nvSpPr>
        <p:spPr>
          <a:xfrm>
            <a:off x="3964295" y="3261681"/>
            <a:ext cx="698698" cy="698696"/>
          </a:xfrm>
          <a:prstGeom prst="ellipse">
            <a:avLst/>
          </a:prstGeom>
          <a:solidFill>
            <a:schemeClr val="bg1">
              <a:lumMod val="75000"/>
            </a:schemeClr>
          </a:solidFill>
          <a:ln w="38100">
            <a:solidFill>
              <a:schemeClr val="bg2"/>
            </a:solidFill>
          </a:ln>
          <a:effectLst/>
        </p:spPr>
        <p:txBody>
          <a:bodyPr vert="horz" wrap="square" lIns="0" tIns="0" rIns="0" bIns="36000" numCol="1" anchor="ctr" anchorCtr="0" compatLnSpc="1">
            <a:prstTxWarp prst="textNoShape">
              <a:avLst/>
            </a:prstTxWarp>
          </a:bodyPr>
          <a:lstStyle/>
          <a:p>
            <a:pPr algn="ctr"/>
            <a:r>
              <a:rPr lang="zh-CN" altLang="en-US" sz="2400" dirty="0">
                <a:solidFill>
                  <a:schemeClr val="bg1"/>
                </a:solidFill>
                <a:cs typeface="+mn-ea"/>
                <a:sym typeface="+mn-lt"/>
              </a:rPr>
              <a:t></a:t>
            </a:r>
          </a:p>
        </p:txBody>
      </p:sp>
      <p:sp>
        <p:nvSpPr>
          <p:cNvPr id="30" name="椭圆 14"/>
          <p:cNvSpPr/>
          <p:nvPr/>
        </p:nvSpPr>
        <p:spPr>
          <a:xfrm>
            <a:off x="7626489" y="3271385"/>
            <a:ext cx="698698" cy="698696"/>
          </a:xfrm>
          <a:prstGeom prst="ellipse">
            <a:avLst/>
          </a:prstGeom>
          <a:solidFill>
            <a:schemeClr val="bg1">
              <a:lumMod val="75000"/>
            </a:schemeClr>
          </a:solidFill>
          <a:ln w="38100">
            <a:solidFill>
              <a:schemeClr val="bg2"/>
            </a:solidFill>
          </a:ln>
          <a:effectLst/>
        </p:spPr>
        <p:txBody>
          <a:bodyPr vert="horz" wrap="square" lIns="0" tIns="0" rIns="0" bIns="36000" numCol="1" anchor="ctr" anchorCtr="0" compatLnSpc="1">
            <a:prstTxWarp prst="textNoShape">
              <a:avLst/>
            </a:prstTxWarp>
          </a:bodyPr>
          <a:lstStyle/>
          <a:p>
            <a:pPr algn="ctr"/>
            <a:r>
              <a:rPr lang="zh-CN" altLang="en-US" sz="2400" dirty="0">
                <a:solidFill>
                  <a:schemeClr val="bg1"/>
                </a:solidFill>
                <a:cs typeface="+mn-ea"/>
                <a:sym typeface="+mn-lt"/>
              </a:rPr>
              <a:t></a:t>
            </a:r>
          </a:p>
        </p:txBody>
      </p:sp>
      <p:sp>
        <p:nvSpPr>
          <p:cNvPr id="31" name="椭圆 11"/>
          <p:cNvSpPr/>
          <p:nvPr/>
        </p:nvSpPr>
        <p:spPr>
          <a:xfrm>
            <a:off x="977572" y="77608"/>
            <a:ext cx="1040398" cy="828000"/>
          </a:xfrm>
          <a:prstGeom prst="ellipse">
            <a:avLst/>
          </a:prstGeom>
          <a:solidFill>
            <a:srgbClr val="8A3E7E"/>
          </a:solidFill>
          <a:ln>
            <a:noFill/>
          </a:ln>
        </p:spPr>
        <p:txBody>
          <a:bodyPr anchor="ctr"/>
          <a:lstStyle/>
          <a:p>
            <a:pPr algn="ctr"/>
            <a:r>
              <a:rPr lang="en-US" altLang="zh-CN" sz="3200" dirty="0">
                <a:solidFill>
                  <a:schemeClr val="bg1"/>
                </a:solidFill>
                <a:cs typeface="+mn-ea"/>
                <a:sym typeface="+mn-lt"/>
              </a:rPr>
              <a:t>02</a:t>
            </a:r>
            <a:endParaRPr lang="zh-CN" altLang="en-US" sz="3200" dirty="0">
              <a:solidFill>
                <a:schemeClr val="bg1"/>
              </a:solidFill>
              <a:cs typeface="+mn-ea"/>
              <a:sym typeface="+mn-lt"/>
            </a:endParaRPr>
          </a:p>
        </p:txBody>
      </p:sp>
      <p:sp>
        <p:nvSpPr>
          <p:cNvPr id="32" name="文本框 5"/>
          <p:cNvSpPr txBox="1"/>
          <p:nvPr/>
        </p:nvSpPr>
        <p:spPr>
          <a:xfrm>
            <a:off x="2224618" y="168442"/>
            <a:ext cx="2130711" cy="646331"/>
          </a:xfrm>
          <a:prstGeom prst="rect">
            <a:avLst/>
          </a:prstGeom>
          <a:noFill/>
        </p:spPr>
        <p:txBody>
          <a:bodyPr wrap="none" rtlCol="0">
            <a:spAutoFit/>
          </a:bodyPr>
          <a:lstStyle/>
          <a:p>
            <a:r>
              <a:rPr lang="en-US" altLang="zh-CN" sz="2800" b="1" dirty="0">
                <a:solidFill>
                  <a:srgbClr val="1D4251"/>
                </a:solidFill>
                <a:cs typeface="+mn-ea"/>
                <a:sym typeface="+mn-lt"/>
              </a:rPr>
              <a:t> </a:t>
            </a:r>
            <a:r>
              <a:rPr lang="en-US" altLang="zh-CN" sz="3600" b="1" dirty="0">
                <a:solidFill>
                  <a:srgbClr val="1D4251"/>
                </a:solidFill>
                <a:cs typeface="+mn-ea"/>
                <a:sym typeface="+mn-lt"/>
              </a:rPr>
              <a:t>Solution</a:t>
            </a:r>
            <a:endParaRPr lang="zh-CN" altLang="en-US" sz="3600" b="1" dirty="0">
              <a:solidFill>
                <a:srgbClr val="1D4251"/>
              </a:solidFill>
              <a:cs typeface="+mn-ea"/>
              <a:sym typeface="+mn-lt"/>
            </a:endParaRPr>
          </a:p>
        </p:txBody>
      </p:sp>
    </p:spTree>
    <p:extLst>
      <p:ext uri="{BB962C8B-B14F-4D97-AF65-F5344CB8AC3E}">
        <p14:creationId xmlns:p14="http://schemas.microsoft.com/office/powerpoint/2010/main" val="3119414349"/>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p:cTn id="7" dur="500" fill="hold"/>
                                        <p:tgtEl>
                                          <p:spTgt spid="31"/>
                                        </p:tgtEl>
                                        <p:attrNameLst>
                                          <p:attrName>ppt_w</p:attrName>
                                        </p:attrNameLst>
                                      </p:cBhvr>
                                      <p:tavLst>
                                        <p:tav tm="0">
                                          <p:val>
                                            <p:fltVal val="0"/>
                                          </p:val>
                                        </p:tav>
                                        <p:tav tm="100000">
                                          <p:val>
                                            <p:strVal val="#ppt_w"/>
                                          </p:val>
                                        </p:tav>
                                      </p:tavLst>
                                    </p:anim>
                                    <p:anim calcmode="lin" valueType="num">
                                      <p:cBhvr>
                                        <p:cTn id="8" dur="500" fill="hold"/>
                                        <p:tgtEl>
                                          <p:spTgt spid="31"/>
                                        </p:tgtEl>
                                        <p:attrNameLst>
                                          <p:attrName>ppt_h</p:attrName>
                                        </p:attrNameLst>
                                      </p:cBhvr>
                                      <p:tavLst>
                                        <p:tav tm="0">
                                          <p:val>
                                            <p:fltVal val="0"/>
                                          </p:val>
                                        </p:tav>
                                        <p:tav tm="100000">
                                          <p:val>
                                            <p:strVal val="#ppt_h"/>
                                          </p:val>
                                        </p:tav>
                                      </p:tavLst>
                                    </p:anim>
                                    <p:animEffect transition="in" filter="fade">
                                      <p:cBhvr>
                                        <p:cTn id="9" dur="500"/>
                                        <p:tgtEl>
                                          <p:spTgt spid="31"/>
                                        </p:tgtEl>
                                      </p:cBhvr>
                                    </p:animEffect>
                                  </p:childTnLst>
                                </p:cTn>
                              </p:par>
                            </p:childTnLst>
                          </p:cTn>
                        </p:par>
                        <p:par>
                          <p:cTn id="10" fill="hold">
                            <p:stCondLst>
                              <p:cond delay="500"/>
                            </p:stCondLst>
                            <p:childTnLst>
                              <p:par>
                                <p:cTn id="11" presetID="23" presetClass="entr" presetSubtype="16" fill="hold" nodeType="afterEffect">
                                  <p:stCondLst>
                                    <p:cond delay="0"/>
                                  </p:stCondLst>
                                  <p:iterate type="lt">
                                    <p:tmPct val="10000"/>
                                  </p:iterate>
                                  <p:childTnLst>
                                    <p:set>
                                      <p:cBhvr>
                                        <p:cTn id="12" dur="1" fill="hold">
                                          <p:stCondLst>
                                            <p:cond delay="0"/>
                                          </p:stCondLst>
                                        </p:cTn>
                                        <p:tgtEl>
                                          <p:spTgt spid="32">
                                            <p:txEl>
                                              <p:pRg st="0" end="0"/>
                                            </p:txEl>
                                          </p:spTgt>
                                        </p:tgtEl>
                                        <p:attrNameLst>
                                          <p:attrName>style.visibility</p:attrName>
                                        </p:attrNameLst>
                                      </p:cBhvr>
                                      <p:to>
                                        <p:strVal val="visible"/>
                                      </p:to>
                                    </p:set>
                                    <p:anim calcmode="lin" valueType="num">
                                      <p:cBhvr>
                                        <p:cTn id="13" dur="500" fill="hold"/>
                                        <p:tgtEl>
                                          <p:spTgt spid="32">
                                            <p:txEl>
                                              <p:pRg st="0" end="0"/>
                                            </p:txEl>
                                          </p:spTgt>
                                        </p:tgtEl>
                                        <p:attrNameLst>
                                          <p:attrName>ppt_w</p:attrName>
                                        </p:attrNameLst>
                                      </p:cBhvr>
                                      <p:tavLst>
                                        <p:tav tm="0">
                                          <p:val>
                                            <p:fltVal val="0"/>
                                          </p:val>
                                        </p:tav>
                                        <p:tav tm="100000">
                                          <p:val>
                                            <p:strVal val="#ppt_w"/>
                                          </p:val>
                                        </p:tav>
                                      </p:tavLst>
                                    </p:anim>
                                    <p:anim calcmode="lin" valueType="num">
                                      <p:cBhvr>
                                        <p:cTn id="14" dur="500" fill="hold"/>
                                        <p:tgtEl>
                                          <p:spTgt spid="32">
                                            <p:txEl>
                                              <p:pRg st="0" end="0"/>
                                            </p:txEl>
                                          </p:spTgt>
                                        </p:tgtEl>
                                        <p:attrNameLst>
                                          <p:attrName>ppt_h</p:attrName>
                                        </p:attrNameLst>
                                      </p:cBhvr>
                                      <p:tavLst>
                                        <p:tav tm="0">
                                          <p:val>
                                            <p:fltVal val="0"/>
                                          </p:val>
                                        </p:tav>
                                        <p:tav tm="100000">
                                          <p:val>
                                            <p:strVal val="#ppt_h"/>
                                          </p:val>
                                        </p:tav>
                                      </p:tavLst>
                                    </p:anim>
                                  </p:childTnLst>
                                </p:cTn>
                              </p:par>
                            </p:childTnLst>
                          </p:cTn>
                        </p:par>
                        <p:par>
                          <p:cTn id="15" fill="hold">
                            <p:stCondLst>
                              <p:cond delay="1350"/>
                            </p:stCondLst>
                            <p:childTnLst>
                              <p:par>
                                <p:cTn id="16" presetID="16" presetClass="entr" presetSubtype="21" fill="hold" nodeType="after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barn(inVertical)">
                                      <p:cBhvr>
                                        <p:cTn id="18" dur="500"/>
                                        <p:tgtEl>
                                          <p:spTgt spid="17"/>
                                        </p:tgtEl>
                                      </p:cBhvr>
                                    </p:animEffect>
                                  </p:childTnLst>
                                </p:cTn>
                              </p:par>
                              <p:par>
                                <p:cTn id="19" presetID="16" presetClass="entr" presetSubtype="21" fill="hold" nodeType="withEffect">
                                  <p:stCondLst>
                                    <p:cond delay="0"/>
                                  </p:stCondLst>
                                  <p:childTnLst>
                                    <p:set>
                                      <p:cBhvr>
                                        <p:cTn id="20" dur="1" fill="hold">
                                          <p:stCondLst>
                                            <p:cond delay="0"/>
                                          </p:stCondLst>
                                        </p:cTn>
                                        <p:tgtEl>
                                          <p:spTgt spid="21"/>
                                        </p:tgtEl>
                                        <p:attrNameLst>
                                          <p:attrName>style.visibility</p:attrName>
                                        </p:attrNameLst>
                                      </p:cBhvr>
                                      <p:to>
                                        <p:strVal val="visible"/>
                                      </p:to>
                                    </p:set>
                                    <p:animEffect transition="in" filter="barn(inVertical)">
                                      <p:cBhvr>
                                        <p:cTn id="21" dur="500"/>
                                        <p:tgtEl>
                                          <p:spTgt spid="21"/>
                                        </p:tgtEl>
                                      </p:cBhvr>
                                    </p:animEffect>
                                  </p:childTnLst>
                                </p:cTn>
                              </p:par>
                              <p:par>
                                <p:cTn id="22" presetID="16" presetClass="entr" presetSubtype="21" fill="hold" nodeType="withEffect">
                                  <p:stCondLst>
                                    <p:cond delay="0"/>
                                  </p:stCondLst>
                                  <p:childTnLst>
                                    <p:set>
                                      <p:cBhvr>
                                        <p:cTn id="23" dur="1" fill="hold">
                                          <p:stCondLst>
                                            <p:cond delay="0"/>
                                          </p:stCondLst>
                                        </p:cTn>
                                        <p:tgtEl>
                                          <p:spTgt spid="25"/>
                                        </p:tgtEl>
                                        <p:attrNameLst>
                                          <p:attrName>style.visibility</p:attrName>
                                        </p:attrNameLst>
                                      </p:cBhvr>
                                      <p:to>
                                        <p:strVal val="visible"/>
                                      </p:to>
                                    </p:set>
                                    <p:animEffect transition="in" filter="barn(inVertical)">
                                      <p:cBhvr>
                                        <p:cTn id="24" dur="500"/>
                                        <p:tgtEl>
                                          <p:spTgt spid="25"/>
                                        </p:tgtEl>
                                      </p:cBhvr>
                                    </p:animEffect>
                                  </p:childTnLst>
                                </p:cTn>
                              </p:par>
                              <p:par>
                                <p:cTn id="25" presetID="16" presetClass="entr" presetSubtype="21" fill="hold" grpId="0" nodeType="withEffect">
                                  <p:stCondLst>
                                    <p:cond delay="0"/>
                                  </p:stCondLst>
                                  <p:childTnLst>
                                    <p:set>
                                      <p:cBhvr>
                                        <p:cTn id="26" dur="1" fill="hold">
                                          <p:stCondLst>
                                            <p:cond delay="0"/>
                                          </p:stCondLst>
                                        </p:cTn>
                                        <p:tgtEl>
                                          <p:spTgt spid="29"/>
                                        </p:tgtEl>
                                        <p:attrNameLst>
                                          <p:attrName>style.visibility</p:attrName>
                                        </p:attrNameLst>
                                      </p:cBhvr>
                                      <p:to>
                                        <p:strVal val="visible"/>
                                      </p:to>
                                    </p:set>
                                    <p:animEffect transition="in" filter="barn(inVertical)">
                                      <p:cBhvr>
                                        <p:cTn id="27" dur="500"/>
                                        <p:tgtEl>
                                          <p:spTgt spid="29"/>
                                        </p:tgtEl>
                                      </p:cBhvr>
                                    </p:animEffect>
                                  </p:childTnLst>
                                </p:cTn>
                              </p:par>
                              <p:par>
                                <p:cTn id="28" presetID="16" presetClass="entr" presetSubtype="21" fill="hold" grpId="0" nodeType="withEffect">
                                  <p:stCondLst>
                                    <p:cond delay="0"/>
                                  </p:stCondLst>
                                  <p:childTnLst>
                                    <p:set>
                                      <p:cBhvr>
                                        <p:cTn id="29" dur="1" fill="hold">
                                          <p:stCondLst>
                                            <p:cond delay="0"/>
                                          </p:stCondLst>
                                        </p:cTn>
                                        <p:tgtEl>
                                          <p:spTgt spid="30"/>
                                        </p:tgtEl>
                                        <p:attrNameLst>
                                          <p:attrName>style.visibility</p:attrName>
                                        </p:attrNameLst>
                                      </p:cBhvr>
                                      <p:to>
                                        <p:strVal val="visible"/>
                                      </p:to>
                                    </p:set>
                                    <p:animEffect transition="in" filter="barn(inVertical)">
                                      <p:cBhvr>
                                        <p:cTn id="30"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animBg="1"/>
      <p:bldP spid="31"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B3D239D7-267C-DC46-6349-66D3E882694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882056" y="118444"/>
            <a:ext cx="2106744" cy="672626"/>
          </a:xfrm>
          <a:prstGeom prst="rect">
            <a:avLst/>
          </a:prstGeom>
        </p:spPr>
      </p:pic>
      <p:sp>
        <p:nvSpPr>
          <p:cNvPr id="15" name="AutoShape 2" descr="Problem solver - icon by Adiom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AutoShape 4" descr="Solution icon PNG and SVG Free Download"/>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cxnSp>
        <p:nvCxnSpPr>
          <p:cNvPr id="3" name="Straight Connector 2"/>
          <p:cNvCxnSpPr/>
          <p:nvPr/>
        </p:nvCxnSpPr>
        <p:spPr>
          <a:xfrm flipV="1">
            <a:off x="0" y="905608"/>
            <a:ext cx="12192000" cy="70338"/>
          </a:xfrm>
          <a:prstGeom prst="line">
            <a:avLst/>
          </a:prstGeom>
        </p:spPr>
        <p:style>
          <a:lnRef idx="1">
            <a:schemeClr val="accent1"/>
          </a:lnRef>
          <a:fillRef idx="0">
            <a:schemeClr val="accent1"/>
          </a:fillRef>
          <a:effectRef idx="0">
            <a:schemeClr val="accent1"/>
          </a:effectRef>
          <a:fontRef idx="minor">
            <a:schemeClr val="tx1"/>
          </a:fontRef>
        </p:style>
      </p:cxnSp>
      <p:sp>
        <p:nvSpPr>
          <p:cNvPr id="31" name="椭圆 11"/>
          <p:cNvSpPr/>
          <p:nvPr/>
        </p:nvSpPr>
        <p:spPr>
          <a:xfrm>
            <a:off x="977572" y="77608"/>
            <a:ext cx="1040398" cy="828000"/>
          </a:xfrm>
          <a:prstGeom prst="ellipse">
            <a:avLst/>
          </a:prstGeom>
          <a:solidFill>
            <a:srgbClr val="8A3E7E"/>
          </a:solidFill>
          <a:ln>
            <a:noFill/>
          </a:ln>
        </p:spPr>
        <p:txBody>
          <a:bodyPr anchor="ctr"/>
          <a:lstStyle/>
          <a:p>
            <a:pPr algn="ctr"/>
            <a:r>
              <a:rPr lang="en-US" altLang="zh-CN" sz="3200" dirty="0">
                <a:solidFill>
                  <a:schemeClr val="bg1"/>
                </a:solidFill>
                <a:cs typeface="+mn-ea"/>
                <a:sym typeface="+mn-lt"/>
              </a:rPr>
              <a:t>02</a:t>
            </a:r>
            <a:endParaRPr lang="zh-CN" altLang="en-US" sz="3200" dirty="0">
              <a:solidFill>
                <a:schemeClr val="bg1"/>
              </a:solidFill>
              <a:cs typeface="+mn-ea"/>
              <a:sym typeface="+mn-lt"/>
            </a:endParaRPr>
          </a:p>
        </p:txBody>
      </p:sp>
      <p:sp>
        <p:nvSpPr>
          <p:cNvPr id="32" name="文本框 5"/>
          <p:cNvSpPr txBox="1"/>
          <p:nvPr/>
        </p:nvSpPr>
        <p:spPr>
          <a:xfrm>
            <a:off x="2224618" y="168442"/>
            <a:ext cx="5747086" cy="646331"/>
          </a:xfrm>
          <a:prstGeom prst="rect">
            <a:avLst/>
          </a:prstGeom>
          <a:noFill/>
        </p:spPr>
        <p:txBody>
          <a:bodyPr wrap="none" rtlCol="0">
            <a:spAutoFit/>
          </a:bodyPr>
          <a:lstStyle/>
          <a:p>
            <a:r>
              <a:rPr lang="en-US" altLang="zh-CN" sz="2800" b="1" dirty="0">
                <a:solidFill>
                  <a:srgbClr val="1D4251"/>
                </a:solidFill>
                <a:cs typeface="+mn-ea"/>
                <a:sym typeface="+mn-lt"/>
              </a:rPr>
              <a:t> </a:t>
            </a:r>
            <a:r>
              <a:rPr lang="en-US" altLang="zh-CN" sz="3600" b="1" dirty="0">
                <a:solidFill>
                  <a:srgbClr val="1D4251"/>
                </a:solidFill>
                <a:cs typeface="+mn-ea"/>
                <a:sym typeface="+mn-lt"/>
              </a:rPr>
              <a:t>System Context Diagram</a:t>
            </a:r>
            <a:endParaRPr lang="zh-CN" altLang="en-US" sz="3600" b="1" dirty="0">
              <a:solidFill>
                <a:srgbClr val="1D4251"/>
              </a:solidFill>
              <a:cs typeface="+mn-ea"/>
              <a:sym typeface="+mn-lt"/>
            </a:endParaRPr>
          </a:p>
        </p:txBody>
      </p:sp>
      <p:pic>
        <p:nvPicPr>
          <p:cNvPr id="4" name="Picture 3">
            <a:extLst>
              <a:ext uri="{FF2B5EF4-FFF2-40B4-BE49-F238E27FC236}">
                <a16:creationId xmlns:a16="http://schemas.microsoft.com/office/drawing/2014/main" id="{FA9CE8B1-B717-44F2-81B3-A76BD77CAC2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404537"/>
            <a:ext cx="12296630" cy="3028854"/>
          </a:xfrm>
          <a:prstGeom prst="rect">
            <a:avLst/>
          </a:prstGeom>
        </p:spPr>
      </p:pic>
    </p:spTree>
    <p:extLst>
      <p:ext uri="{BB962C8B-B14F-4D97-AF65-F5344CB8AC3E}">
        <p14:creationId xmlns:p14="http://schemas.microsoft.com/office/powerpoint/2010/main" val="906850634"/>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p:cTn id="7" dur="500" fill="hold"/>
                                        <p:tgtEl>
                                          <p:spTgt spid="31"/>
                                        </p:tgtEl>
                                        <p:attrNameLst>
                                          <p:attrName>ppt_w</p:attrName>
                                        </p:attrNameLst>
                                      </p:cBhvr>
                                      <p:tavLst>
                                        <p:tav tm="0">
                                          <p:val>
                                            <p:fltVal val="0"/>
                                          </p:val>
                                        </p:tav>
                                        <p:tav tm="100000">
                                          <p:val>
                                            <p:strVal val="#ppt_w"/>
                                          </p:val>
                                        </p:tav>
                                      </p:tavLst>
                                    </p:anim>
                                    <p:anim calcmode="lin" valueType="num">
                                      <p:cBhvr>
                                        <p:cTn id="8" dur="500" fill="hold"/>
                                        <p:tgtEl>
                                          <p:spTgt spid="31"/>
                                        </p:tgtEl>
                                        <p:attrNameLst>
                                          <p:attrName>ppt_h</p:attrName>
                                        </p:attrNameLst>
                                      </p:cBhvr>
                                      <p:tavLst>
                                        <p:tav tm="0">
                                          <p:val>
                                            <p:fltVal val="0"/>
                                          </p:val>
                                        </p:tav>
                                        <p:tav tm="100000">
                                          <p:val>
                                            <p:strVal val="#ppt_h"/>
                                          </p:val>
                                        </p:tav>
                                      </p:tavLst>
                                    </p:anim>
                                    <p:animEffect transition="in" filter="fade">
                                      <p:cBhvr>
                                        <p:cTn id="9" dur="500"/>
                                        <p:tgtEl>
                                          <p:spTgt spid="31"/>
                                        </p:tgtEl>
                                      </p:cBhvr>
                                    </p:animEffect>
                                  </p:childTnLst>
                                </p:cTn>
                              </p:par>
                            </p:childTnLst>
                          </p:cTn>
                        </p:par>
                        <p:par>
                          <p:cTn id="10" fill="hold">
                            <p:stCondLst>
                              <p:cond delay="500"/>
                            </p:stCondLst>
                            <p:childTnLst>
                              <p:par>
                                <p:cTn id="11" presetID="23" presetClass="entr" presetSubtype="16" fill="hold" nodeType="afterEffect">
                                  <p:stCondLst>
                                    <p:cond delay="0"/>
                                  </p:stCondLst>
                                  <p:iterate type="lt">
                                    <p:tmPct val="10000"/>
                                  </p:iterate>
                                  <p:childTnLst>
                                    <p:set>
                                      <p:cBhvr>
                                        <p:cTn id="12" dur="1" fill="hold">
                                          <p:stCondLst>
                                            <p:cond delay="0"/>
                                          </p:stCondLst>
                                        </p:cTn>
                                        <p:tgtEl>
                                          <p:spTgt spid="32">
                                            <p:txEl>
                                              <p:pRg st="0" end="0"/>
                                            </p:txEl>
                                          </p:spTgt>
                                        </p:tgtEl>
                                        <p:attrNameLst>
                                          <p:attrName>style.visibility</p:attrName>
                                        </p:attrNameLst>
                                      </p:cBhvr>
                                      <p:to>
                                        <p:strVal val="visible"/>
                                      </p:to>
                                    </p:set>
                                    <p:anim calcmode="lin" valueType="num">
                                      <p:cBhvr>
                                        <p:cTn id="13" dur="500" fill="hold"/>
                                        <p:tgtEl>
                                          <p:spTgt spid="32">
                                            <p:txEl>
                                              <p:pRg st="0" end="0"/>
                                            </p:txEl>
                                          </p:spTgt>
                                        </p:tgtEl>
                                        <p:attrNameLst>
                                          <p:attrName>ppt_w</p:attrName>
                                        </p:attrNameLst>
                                      </p:cBhvr>
                                      <p:tavLst>
                                        <p:tav tm="0">
                                          <p:val>
                                            <p:fltVal val="0"/>
                                          </p:val>
                                        </p:tav>
                                        <p:tav tm="100000">
                                          <p:val>
                                            <p:strVal val="#ppt_w"/>
                                          </p:val>
                                        </p:tav>
                                      </p:tavLst>
                                    </p:anim>
                                    <p:anim calcmode="lin" valueType="num">
                                      <p:cBhvr>
                                        <p:cTn id="14" dur="500" fill="hold"/>
                                        <p:tgtEl>
                                          <p:spTgt spid="32">
                                            <p:txEl>
                                              <p:pRg st="0" end="0"/>
                                            </p:txEl>
                                          </p:spTgt>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B3D239D7-267C-DC46-6349-66D3E882694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882056" y="118444"/>
            <a:ext cx="2106744" cy="672626"/>
          </a:xfrm>
          <a:prstGeom prst="rect">
            <a:avLst/>
          </a:prstGeom>
        </p:spPr>
      </p:pic>
      <p:sp>
        <p:nvSpPr>
          <p:cNvPr id="15" name="AutoShape 2" descr="Problem solver - icon by Adiom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AutoShape 4" descr="Solution icon PNG and SVG Free Download"/>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cxnSp>
        <p:nvCxnSpPr>
          <p:cNvPr id="3" name="Straight Connector 2"/>
          <p:cNvCxnSpPr/>
          <p:nvPr/>
        </p:nvCxnSpPr>
        <p:spPr>
          <a:xfrm flipV="1">
            <a:off x="0" y="905608"/>
            <a:ext cx="12192000" cy="70338"/>
          </a:xfrm>
          <a:prstGeom prst="line">
            <a:avLst/>
          </a:prstGeom>
        </p:spPr>
        <p:style>
          <a:lnRef idx="1">
            <a:schemeClr val="accent1"/>
          </a:lnRef>
          <a:fillRef idx="0">
            <a:schemeClr val="accent1"/>
          </a:fillRef>
          <a:effectRef idx="0">
            <a:schemeClr val="accent1"/>
          </a:effectRef>
          <a:fontRef idx="minor">
            <a:schemeClr val="tx1"/>
          </a:fontRef>
        </p:style>
      </p:cxnSp>
      <p:sp>
        <p:nvSpPr>
          <p:cNvPr id="9" name="文本框 2"/>
          <p:cNvSpPr txBox="1"/>
          <p:nvPr/>
        </p:nvSpPr>
        <p:spPr>
          <a:xfrm>
            <a:off x="2170370" y="140453"/>
            <a:ext cx="3207929" cy="707886"/>
          </a:xfrm>
          <a:prstGeom prst="rect">
            <a:avLst/>
          </a:prstGeom>
          <a:noFill/>
        </p:spPr>
        <p:txBody>
          <a:bodyPr wrap="none" rtlCol="0">
            <a:spAutoFit/>
          </a:bodyPr>
          <a:lstStyle/>
          <a:p>
            <a:r>
              <a:rPr lang="en-US" altLang="zh-CN" sz="4000" b="1" dirty="0">
                <a:solidFill>
                  <a:srgbClr val="F5C700"/>
                </a:solidFill>
                <a:cs typeface="+mn-ea"/>
                <a:sym typeface="+mn-lt"/>
              </a:rPr>
              <a:t>Architecture</a:t>
            </a:r>
            <a:endParaRPr lang="zh-CN" altLang="en-US" sz="4000" b="1" dirty="0">
              <a:solidFill>
                <a:srgbClr val="F5C700"/>
              </a:solidFill>
              <a:cs typeface="+mn-ea"/>
              <a:sym typeface="+mn-lt"/>
            </a:endParaRPr>
          </a:p>
        </p:txBody>
      </p:sp>
      <p:sp>
        <p:nvSpPr>
          <p:cNvPr id="10" name="椭圆 2"/>
          <p:cNvSpPr/>
          <p:nvPr/>
        </p:nvSpPr>
        <p:spPr>
          <a:xfrm>
            <a:off x="888498" y="24659"/>
            <a:ext cx="1100547" cy="906255"/>
          </a:xfrm>
          <a:prstGeom prst="ellipse">
            <a:avLst/>
          </a:prstGeom>
          <a:solidFill>
            <a:srgbClr val="8A3E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solidFill>
                  <a:schemeClr val="bg1"/>
                </a:solidFill>
                <a:cs typeface="+mn-ea"/>
                <a:sym typeface="+mn-lt"/>
              </a:rPr>
              <a:t>03</a:t>
            </a:r>
            <a:endParaRPr lang="zh-CN" altLang="en-US" sz="3200" dirty="0">
              <a:solidFill>
                <a:schemeClr val="bg1"/>
              </a:solidFill>
              <a:cs typeface="+mn-ea"/>
              <a:sym typeface="+mn-lt"/>
            </a:endParaRPr>
          </a:p>
        </p:txBody>
      </p:sp>
      <p:sp>
        <p:nvSpPr>
          <p:cNvPr id="11" name="矩形 16"/>
          <p:cNvSpPr/>
          <p:nvPr/>
        </p:nvSpPr>
        <p:spPr>
          <a:xfrm>
            <a:off x="0" y="988183"/>
            <a:ext cx="3226777" cy="5869817"/>
          </a:xfrm>
          <a:prstGeom prst="rect">
            <a:avLst/>
          </a:prstGeom>
          <a:solidFill>
            <a:srgbClr val="8A3E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highlight>
                <a:srgbClr val="FFFF00"/>
              </a:highlight>
              <a:sym typeface="+mn-lt"/>
            </a:endParaRPr>
          </a:p>
        </p:txBody>
      </p:sp>
      <p:sp>
        <p:nvSpPr>
          <p:cNvPr id="13" name="矩形 19"/>
          <p:cNvSpPr/>
          <p:nvPr/>
        </p:nvSpPr>
        <p:spPr bwMode="auto">
          <a:xfrm>
            <a:off x="316907" y="3203529"/>
            <a:ext cx="2492990" cy="1200329"/>
          </a:xfrm>
          <a:prstGeom prst="rect">
            <a:avLst/>
          </a:prstGeom>
        </p:spPr>
        <p:txBody>
          <a:bodyPr wrap="none">
            <a:spAutoFit/>
          </a:bodyPr>
          <a:lstStyle/>
          <a:p>
            <a:pPr>
              <a:defRPr/>
            </a:pPr>
            <a:r>
              <a:rPr lang="en-US" altLang="zh-CN" sz="3600" b="1" kern="100" dirty="0">
                <a:solidFill>
                  <a:schemeClr val="bg1"/>
                </a:solidFill>
                <a:latin typeface="+mj-lt"/>
                <a:cs typeface="Times New Roman" panose="02020603050405020304" pitchFamily="18" charset="0"/>
                <a:sym typeface="+mn-lt"/>
              </a:rPr>
              <a:t>C&amp;C VIEW</a:t>
            </a:r>
            <a:br>
              <a:rPr lang="en-US" altLang="zh-CN" sz="3600" b="1" kern="100" dirty="0">
                <a:solidFill>
                  <a:schemeClr val="bg1"/>
                </a:solidFill>
                <a:latin typeface="+mj-lt"/>
                <a:cs typeface="Times New Roman" panose="02020603050405020304" pitchFamily="18" charset="0"/>
                <a:sym typeface="+mn-lt"/>
              </a:rPr>
            </a:br>
            <a:r>
              <a:rPr lang="en-US" altLang="zh-CN" sz="3600" b="1" kern="100" dirty="0">
                <a:solidFill>
                  <a:schemeClr val="bg1"/>
                </a:solidFill>
                <a:latin typeface="+mj-lt"/>
                <a:cs typeface="Times New Roman" panose="02020603050405020304" pitchFamily="18" charset="0"/>
                <a:sym typeface="+mn-lt"/>
              </a:rPr>
              <a:t>  Website</a:t>
            </a:r>
            <a:endParaRPr lang="en-US" altLang="zh-CN" sz="3600" b="1" kern="100" dirty="0">
              <a:solidFill>
                <a:schemeClr val="bg1"/>
              </a:solidFill>
              <a:latin typeface="Times New Roman" panose="02020603050405020304" pitchFamily="18" charset="0"/>
              <a:cs typeface="Times New Roman" panose="02020603050405020304" pitchFamily="18" charset="0"/>
              <a:sym typeface="+mn-lt"/>
            </a:endParaRPr>
          </a:p>
        </p:txBody>
      </p:sp>
      <p:pic>
        <p:nvPicPr>
          <p:cNvPr id="4" name="Picture 3">
            <a:extLst>
              <a:ext uri="{FF2B5EF4-FFF2-40B4-BE49-F238E27FC236}">
                <a16:creationId xmlns:a16="http://schemas.microsoft.com/office/drawing/2014/main" id="{6F4F35AA-FC26-4460-AFD1-22EC3F8A16C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26777" y="988183"/>
            <a:ext cx="8965223" cy="5840771"/>
          </a:xfrm>
          <a:prstGeom prst="rect">
            <a:avLst/>
          </a:prstGeom>
        </p:spPr>
      </p:pic>
    </p:spTree>
    <p:extLst>
      <p:ext uri="{BB962C8B-B14F-4D97-AF65-F5344CB8AC3E}">
        <p14:creationId xmlns:p14="http://schemas.microsoft.com/office/powerpoint/2010/main" val="3668197693"/>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arn(inVertical)">
                                      <p:cBhvr>
                                        <p:cTn id="7" dur="500"/>
                                        <p:tgtEl>
                                          <p:spTgt spid="10"/>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barn(inVertical)">
                                      <p:cBhvr>
                                        <p:cTn id="10" dur="500"/>
                                        <p:tgtEl>
                                          <p:spTgt spid="9"/>
                                        </p:tgtEl>
                                      </p:cBhvr>
                                    </p:animEffect>
                                  </p:childTnLst>
                                </p:cTn>
                              </p:par>
                            </p:childTnLst>
                          </p:cTn>
                        </p:par>
                        <p:par>
                          <p:cTn id="11" fill="hold">
                            <p:stCondLst>
                              <p:cond delay="500"/>
                            </p:stCondLst>
                            <p:childTnLst>
                              <p:par>
                                <p:cTn id="12" presetID="16" presetClass="entr" presetSubtype="21" fill="hold" grpId="0" nodeType="after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barn(inVertical)">
                                      <p:cBhvr>
                                        <p:cTn id="1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animBg="1"/>
      <p:bldP spid="11"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B3D239D7-267C-DC46-6349-66D3E882694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882056" y="118444"/>
            <a:ext cx="2106744" cy="672626"/>
          </a:xfrm>
          <a:prstGeom prst="rect">
            <a:avLst/>
          </a:prstGeom>
        </p:spPr>
      </p:pic>
      <p:sp>
        <p:nvSpPr>
          <p:cNvPr id="15" name="AutoShape 2" descr="Problem solver - icon by Adiom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AutoShape 4" descr="Solution icon PNG and SVG Free Download"/>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cxnSp>
        <p:nvCxnSpPr>
          <p:cNvPr id="3" name="Straight Connector 2"/>
          <p:cNvCxnSpPr/>
          <p:nvPr/>
        </p:nvCxnSpPr>
        <p:spPr>
          <a:xfrm flipV="1">
            <a:off x="0" y="905608"/>
            <a:ext cx="12192000" cy="70338"/>
          </a:xfrm>
          <a:prstGeom prst="line">
            <a:avLst/>
          </a:prstGeom>
        </p:spPr>
        <p:style>
          <a:lnRef idx="1">
            <a:schemeClr val="accent1"/>
          </a:lnRef>
          <a:fillRef idx="0">
            <a:schemeClr val="accent1"/>
          </a:fillRef>
          <a:effectRef idx="0">
            <a:schemeClr val="accent1"/>
          </a:effectRef>
          <a:fontRef idx="minor">
            <a:schemeClr val="tx1"/>
          </a:fontRef>
        </p:style>
      </p:cxnSp>
      <p:sp>
        <p:nvSpPr>
          <p:cNvPr id="9" name="文本框 2"/>
          <p:cNvSpPr txBox="1"/>
          <p:nvPr/>
        </p:nvSpPr>
        <p:spPr>
          <a:xfrm>
            <a:off x="2170370" y="140453"/>
            <a:ext cx="3207929" cy="707886"/>
          </a:xfrm>
          <a:prstGeom prst="rect">
            <a:avLst/>
          </a:prstGeom>
          <a:noFill/>
        </p:spPr>
        <p:txBody>
          <a:bodyPr wrap="none" rtlCol="0">
            <a:spAutoFit/>
          </a:bodyPr>
          <a:lstStyle/>
          <a:p>
            <a:r>
              <a:rPr lang="en-US" altLang="zh-CN" sz="4000" b="1" dirty="0">
                <a:solidFill>
                  <a:srgbClr val="F5C700"/>
                </a:solidFill>
                <a:cs typeface="+mn-ea"/>
                <a:sym typeface="+mn-lt"/>
              </a:rPr>
              <a:t>Architecture</a:t>
            </a:r>
            <a:endParaRPr lang="zh-CN" altLang="en-US" sz="4000" b="1" dirty="0">
              <a:solidFill>
                <a:srgbClr val="F5C700"/>
              </a:solidFill>
              <a:cs typeface="+mn-ea"/>
              <a:sym typeface="+mn-lt"/>
            </a:endParaRPr>
          </a:p>
        </p:txBody>
      </p:sp>
      <p:sp>
        <p:nvSpPr>
          <p:cNvPr id="10" name="椭圆 2"/>
          <p:cNvSpPr/>
          <p:nvPr/>
        </p:nvSpPr>
        <p:spPr>
          <a:xfrm>
            <a:off x="888498" y="24659"/>
            <a:ext cx="1100547" cy="906255"/>
          </a:xfrm>
          <a:prstGeom prst="ellipse">
            <a:avLst/>
          </a:prstGeom>
          <a:solidFill>
            <a:srgbClr val="F5C7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solidFill>
                  <a:schemeClr val="bg1"/>
                </a:solidFill>
                <a:cs typeface="+mn-ea"/>
                <a:sym typeface="+mn-lt"/>
              </a:rPr>
              <a:t>03</a:t>
            </a:r>
            <a:endParaRPr lang="zh-CN" altLang="en-US" sz="3200" dirty="0">
              <a:solidFill>
                <a:schemeClr val="bg1"/>
              </a:solidFill>
              <a:cs typeface="+mn-ea"/>
              <a:sym typeface="+mn-lt"/>
            </a:endParaRPr>
          </a:p>
        </p:txBody>
      </p:sp>
      <p:sp>
        <p:nvSpPr>
          <p:cNvPr id="11" name="矩形 16"/>
          <p:cNvSpPr/>
          <p:nvPr/>
        </p:nvSpPr>
        <p:spPr>
          <a:xfrm>
            <a:off x="0" y="975946"/>
            <a:ext cx="2977906" cy="5882054"/>
          </a:xfrm>
          <a:prstGeom prst="rect">
            <a:avLst/>
          </a:prstGeom>
          <a:solidFill>
            <a:srgbClr val="8A3E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cs typeface="+mn-ea"/>
              <a:sym typeface="+mn-lt"/>
            </a:endParaRPr>
          </a:p>
        </p:txBody>
      </p:sp>
      <p:sp>
        <p:nvSpPr>
          <p:cNvPr id="13" name="矩形 19"/>
          <p:cNvSpPr/>
          <p:nvPr/>
        </p:nvSpPr>
        <p:spPr bwMode="auto">
          <a:xfrm>
            <a:off x="155575" y="2197484"/>
            <a:ext cx="2822331" cy="1569660"/>
          </a:xfrm>
          <a:prstGeom prst="rect">
            <a:avLst/>
          </a:prstGeom>
        </p:spPr>
        <p:txBody>
          <a:bodyPr wrap="square">
            <a:spAutoFit/>
          </a:bodyPr>
          <a:lstStyle/>
          <a:p>
            <a:pPr>
              <a:defRPr/>
            </a:pPr>
            <a:br>
              <a:rPr lang="en-US" altLang="zh-CN" sz="4800" b="1" kern="100" dirty="0">
                <a:solidFill>
                  <a:schemeClr val="bg1"/>
                </a:solidFill>
                <a:latin typeface="+mj-lt"/>
                <a:cs typeface="Times New Roman" panose="02020603050405020304" pitchFamily="18" charset="0"/>
                <a:sym typeface="+mn-lt"/>
              </a:rPr>
            </a:br>
            <a:endParaRPr lang="en-US" altLang="zh-CN" sz="4800" b="1" kern="100" dirty="0">
              <a:solidFill>
                <a:schemeClr val="bg1"/>
              </a:solidFill>
              <a:latin typeface="Times New Roman" panose="02020603050405020304" pitchFamily="18" charset="0"/>
              <a:cs typeface="Times New Roman" panose="02020603050405020304" pitchFamily="18" charset="0"/>
              <a:sym typeface="+mn-lt"/>
            </a:endParaRPr>
          </a:p>
        </p:txBody>
      </p:sp>
      <p:sp>
        <p:nvSpPr>
          <p:cNvPr id="17" name="矩形 19"/>
          <p:cNvSpPr/>
          <p:nvPr/>
        </p:nvSpPr>
        <p:spPr bwMode="auto">
          <a:xfrm>
            <a:off x="155575" y="2982314"/>
            <a:ext cx="2416046" cy="1200329"/>
          </a:xfrm>
          <a:prstGeom prst="rect">
            <a:avLst/>
          </a:prstGeom>
        </p:spPr>
        <p:txBody>
          <a:bodyPr wrap="none">
            <a:spAutoFit/>
          </a:bodyPr>
          <a:lstStyle/>
          <a:p>
            <a:pPr>
              <a:defRPr/>
            </a:pPr>
            <a:r>
              <a:rPr lang="en-US" altLang="zh-CN" sz="3600" b="1" kern="100" dirty="0">
                <a:solidFill>
                  <a:schemeClr val="bg1"/>
                </a:solidFill>
                <a:latin typeface="+mj-lt"/>
                <a:cs typeface="Times New Roman" panose="02020603050405020304" pitchFamily="18" charset="0"/>
                <a:sym typeface="+mn-lt"/>
              </a:rPr>
              <a:t>Allocation</a:t>
            </a:r>
            <a:br>
              <a:rPr lang="en-US" altLang="zh-CN" sz="3600" b="1" kern="100" dirty="0">
                <a:solidFill>
                  <a:schemeClr val="bg1"/>
                </a:solidFill>
                <a:latin typeface="+mj-lt"/>
                <a:cs typeface="Times New Roman" panose="02020603050405020304" pitchFamily="18" charset="0"/>
                <a:sym typeface="+mn-lt"/>
              </a:rPr>
            </a:br>
            <a:r>
              <a:rPr lang="en-US" altLang="zh-CN" sz="3600" b="1" kern="100" dirty="0">
                <a:solidFill>
                  <a:schemeClr val="bg1"/>
                </a:solidFill>
                <a:latin typeface="+mj-lt"/>
                <a:cs typeface="Times New Roman" panose="02020603050405020304" pitchFamily="18" charset="0"/>
                <a:sym typeface="+mn-lt"/>
              </a:rPr>
              <a:t>      View</a:t>
            </a:r>
            <a:endParaRPr lang="en-US" altLang="zh-CN" sz="3600" b="1" kern="100" dirty="0">
              <a:solidFill>
                <a:schemeClr val="bg1"/>
              </a:solidFill>
              <a:latin typeface="Times New Roman" panose="02020603050405020304" pitchFamily="18" charset="0"/>
              <a:cs typeface="Times New Roman" panose="02020603050405020304" pitchFamily="18" charset="0"/>
              <a:sym typeface="+mn-lt"/>
            </a:endParaRPr>
          </a:p>
        </p:txBody>
      </p:sp>
      <p:pic>
        <p:nvPicPr>
          <p:cNvPr id="18" name="image12.png" descr="D:\CapsTone\image\C&amp;C-Allocation.drawio.png"/>
          <p:cNvPicPr/>
          <p:nvPr/>
        </p:nvPicPr>
        <p:blipFill>
          <a:blip r:embed="rId4">
            <a:extLst>
              <a:ext uri="{28A0092B-C50C-407E-A947-70E740481C1C}">
                <a14:useLocalDpi xmlns:a14="http://schemas.microsoft.com/office/drawing/2010/main" val="0"/>
              </a:ext>
            </a:extLst>
          </a:blip>
          <a:srcRect/>
          <a:stretch>
            <a:fillRect/>
          </a:stretch>
        </p:blipFill>
        <p:spPr>
          <a:xfrm>
            <a:off x="3073705" y="1022810"/>
            <a:ext cx="8827896" cy="5796294"/>
          </a:xfrm>
          <a:prstGeom prst="rect">
            <a:avLst/>
          </a:prstGeom>
          <a:ln/>
        </p:spPr>
      </p:pic>
    </p:spTree>
    <p:extLst>
      <p:ext uri="{BB962C8B-B14F-4D97-AF65-F5344CB8AC3E}">
        <p14:creationId xmlns:p14="http://schemas.microsoft.com/office/powerpoint/2010/main" val="3610934375"/>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1000"/>
                                        <p:tgtEl>
                                          <p:spTgt spid="10"/>
                                        </p:tgtEl>
                                      </p:cBhvr>
                                    </p:animEffect>
                                    <p:anim calcmode="lin" valueType="num">
                                      <p:cBhvr>
                                        <p:cTn id="13" dur="1000" fill="hold"/>
                                        <p:tgtEl>
                                          <p:spTgt spid="10"/>
                                        </p:tgtEl>
                                        <p:attrNameLst>
                                          <p:attrName>ppt_x</p:attrName>
                                        </p:attrNameLst>
                                      </p:cBhvr>
                                      <p:tavLst>
                                        <p:tav tm="0">
                                          <p:val>
                                            <p:strVal val="#ppt_x"/>
                                          </p:val>
                                        </p:tav>
                                        <p:tav tm="100000">
                                          <p:val>
                                            <p:strVal val="#ppt_x"/>
                                          </p:val>
                                        </p:tav>
                                      </p:tavLst>
                                    </p:anim>
                                    <p:anim calcmode="lin" valueType="num">
                                      <p:cBhvr>
                                        <p:cTn id="14" dur="1000" fill="hold"/>
                                        <p:tgtEl>
                                          <p:spTgt spid="10"/>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16" presetClass="entr" presetSubtype="21" fill="hold" grpId="0" nodeType="after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barn(inVertical)">
                                      <p:cBhvr>
                                        <p:cTn id="1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animBg="1"/>
      <p:bldP spid="11"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PowerPoint 演示文稿"/>
  <p:tag name="ISPRING_FIRST_PUBLISH" val="1"/>
</p:tagLst>
</file>

<file path=ppt/theme/theme1.xml><?xml version="1.0" encoding="utf-8"?>
<a:theme xmlns:a="http://schemas.openxmlformats.org/drawingml/2006/main" name="Office Theme">
  <a:themeElements>
    <a:clrScheme name="自定义 2">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F79646"/>
      </a:hlink>
      <a:folHlink>
        <a:srgbClr val="F79646"/>
      </a:folHlink>
    </a:clrScheme>
    <a:fontScheme name="1qdbl4ma">
      <a:majorFont>
        <a:latin typeface="Helvetica"/>
        <a:ea typeface="Helvetica"/>
        <a:cs typeface=""/>
      </a:majorFont>
      <a:minorFont>
        <a:latin typeface="Helvetica"/>
        <a:ea typeface="Helvetica"/>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1676</TotalTime>
  <Words>460</Words>
  <Application>Microsoft Office PowerPoint</Application>
  <PresentationFormat>Widescreen</PresentationFormat>
  <Paragraphs>110</Paragraphs>
  <Slides>16</Slides>
  <Notes>15</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16</vt:i4>
      </vt:variant>
    </vt:vector>
  </HeadingPairs>
  <TitlesOfParts>
    <vt:vector size="25" baseType="lpstr">
      <vt:lpstr>VnBarmeno2</vt:lpstr>
      <vt:lpstr>等线</vt:lpstr>
      <vt:lpstr>Helvetica</vt:lpstr>
      <vt:lpstr>方正综艺简体</vt:lpstr>
      <vt:lpstr>Arial</vt:lpstr>
      <vt:lpstr>Times New Roman</vt:lpstr>
      <vt:lpstr>Arial Black</vt:lpstr>
      <vt:lpstr>微软雅黑</vt:lpstr>
      <vt:lpstr>Office Theme</vt:lpstr>
      <vt:lpstr>Project Online ticketing system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WIN7</dc:creator>
  <cp:lastModifiedBy>Admin</cp:lastModifiedBy>
  <cp:revision>203</cp:revision>
  <dcterms:created xsi:type="dcterms:W3CDTF">2017-08-18T03:02:00Z</dcterms:created>
  <dcterms:modified xsi:type="dcterms:W3CDTF">2024-12-21T06:20:10Z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2052-10.1.0.6748</vt:lpwstr>
  </property>
</Properties>
</file>